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7" r:id="rId2"/>
    <p:sldId id="258" r:id="rId3"/>
    <p:sldId id="260" r:id="rId4"/>
    <p:sldId id="259" r:id="rId5"/>
    <p:sldId id="261" r:id="rId6"/>
    <p:sldId id="262" r:id="rId7"/>
    <p:sldId id="263" r:id="rId8"/>
    <p:sldId id="270" r:id="rId9"/>
    <p:sldId id="265" r:id="rId10"/>
    <p:sldId id="268" r:id="rId11"/>
    <p:sldId id="269"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205" autoAdjust="0"/>
  </p:normalViewPr>
  <p:slideViewPr>
    <p:cSldViewPr snapToGrid="0">
      <p:cViewPr varScale="1">
        <p:scale>
          <a:sx n="54" d="100"/>
          <a:sy n="54" d="100"/>
        </p:scale>
        <p:origin x="1148" y="40"/>
      </p:cViewPr>
      <p:guideLst/>
    </p:cSldViewPr>
  </p:slideViewPr>
  <p:notesTextViewPr>
    <p:cViewPr>
      <p:scale>
        <a:sx n="75" d="100"/>
        <a:sy n="75" d="100"/>
      </p:scale>
      <p:origin x="0" y="-70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114F4E-66AB-448E-BCA2-48F025B2FC76}" type="datetimeFigureOut">
              <a:rPr lang="nl-NL" smtClean="0"/>
              <a:t>27-9-2018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336A2F-927B-4A53-82FC-9E2BAB96CA55}" type="slidenum">
              <a:rPr lang="nl-NL" smtClean="0"/>
              <a:t>‹nr.›</a:t>
            </a:fld>
            <a:endParaRPr lang="nl-NL"/>
          </a:p>
        </p:txBody>
      </p:sp>
    </p:spTree>
    <p:extLst>
      <p:ext uri="{BB962C8B-B14F-4D97-AF65-F5344CB8AC3E}">
        <p14:creationId xmlns:p14="http://schemas.microsoft.com/office/powerpoint/2010/main" val="2437641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15 minuten (met bespreken erbij)</a:t>
            </a:r>
          </a:p>
        </p:txBody>
      </p:sp>
      <p:sp>
        <p:nvSpPr>
          <p:cNvPr id="4" name="Tijdelijke aanduiding voor dianummer 3"/>
          <p:cNvSpPr>
            <a:spLocks noGrp="1"/>
          </p:cNvSpPr>
          <p:nvPr>
            <p:ph type="sldNum" sz="quarter" idx="10"/>
          </p:nvPr>
        </p:nvSpPr>
        <p:spPr/>
        <p:txBody>
          <a:bodyPr/>
          <a:lstStyle/>
          <a:p>
            <a:fld id="{45336A2F-927B-4A53-82FC-9E2BAB96CA55}" type="slidenum">
              <a:rPr lang="nl-NL" smtClean="0"/>
              <a:t>1</a:t>
            </a:fld>
            <a:endParaRPr lang="nl-NL"/>
          </a:p>
        </p:txBody>
      </p:sp>
    </p:spTree>
    <p:extLst>
      <p:ext uri="{BB962C8B-B14F-4D97-AF65-F5344CB8AC3E}">
        <p14:creationId xmlns:p14="http://schemas.microsoft.com/office/powerpoint/2010/main" val="653192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 minuut</a:t>
            </a:r>
          </a:p>
        </p:txBody>
      </p:sp>
      <p:sp>
        <p:nvSpPr>
          <p:cNvPr id="4" name="Tijdelijke aanduiding voor dianummer 3"/>
          <p:cNvSpPr>
            <a:spLocks noGrp="1"/>
          </p:cNvSpPr>
          <p:nvPr>
            <p:ph type="sldNum" sz="quarter" idx="10"/>
          </p:nvPr>
        </p:nvSpPr>
        <p:spPr/>
        <p:txBody>
          <a:bodyPr/>
          <a:lstStyle/>
          <a:p>
            <a:fld id="{45336A2F-927B-4A53-82FC-9E2BAB96CA55}" type="slidenum">
              <a:rPr lang="nl-NL" smtClean="0"/>
              <a:t>10</a:t>
            </a:fld>
            <a:endParaRPr lang="nl-NL"/>
          </a:p>
        </p:txBody>
      </p:sp>
    </p:spTree>
    <p:extLst>
      <p:ext uri="{BB962C8B-B14F-4D97-AF65-F5344CB8AC3E}">
        <p14:creationId xmlns:p14="http://schemas.microsoft.com/office/powerpoint/2010/main" val="3139019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 minuut</a:t>
            </a:r>
          </a:p>
        </p:txBody>
      </p:sp>
      <p:sp>
        <p:nvSpPr>
          <p:cNvPr id="4" name="Tijdelijke aanduiding voor dianummer 3"/>
          <p:cNvSpPr>
            <a:spLocks noGrp="1"/>
          </p:cNvSpPr>
          <p:nvPr>
            <p:ph type="sldNum" sz="quarter" idx="10"/>
          </p:nvPr>
        </p:nvSpPr>
        <p:spPr/>
        <p:txBody>
          <a:bodyPr/>
          <a:lstStyle/>
          <a:p>
            <a:fld id="{45336A2F-927B-4A53-82FC-9E2BAB96CA55}" type="slidenum">
              <a:rPr lang="nl-NL" smtClean="0"/>
              <a:t>11</a:t>
            </a:fld>
            <a:endParaRPr lang="nl-NL"/>
          </a:p>
        </p:txBody>
      </p:sp>
    </p:spTree>
    <p:extLst>
      <p:ext uri="{BB962C8B-B14F-4D97-AF65-F5344CB8AC3E}">
        <p14:creationId xmlns:p14="http://schemas.microsoft.com/office/powerpoint/2010/main" val="1044325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Waarom moet je daarbij nadenken?</a:t>
            </a:r>
          </a:p>
          <a:p>
            <a:pPr marL="171450" indent="-171450">
              <a:buFontTx/>
              <a:buChar char="-"/>
            </a:pPr>
            <a:r>
              <a:rPr lang="nl-NL" dirty="0"/>
              <a:t>Bloedsuiker spiegel gaat omlaag van sporten</a:t>
            </a:r>
          </a:p>
          <a:p>
            <a:pPr marL="171450" indent="-171450">
              <a:buFontTx/>
              <a:buChar char="-"/>
            </a:pPr>
            <a:r>
              <a:rPr lang="nl-NL" dirty="0"/>
              <a:t>Insuline brengt bloedsuiker ook omlaag</a:t>
            </a:r>
          </a:p>
          <a:p>
            <a:pPr marL="171450" indent="-171450">
              <a:buFont typeface="Wingdings" panose="05000000000000000000" pitchFamily="2" charset="2"/>
              <a:buChar char="à"/>
            </a:pPr>
            <a:r>
              <a:rPr lang="nl-NL" dirty="0">
                <a:sym typeface="Wingdings" panose="05000000000000000000" pitchFamily="2" charset="2"/>
              </a:rPr>
              <a:t>Hypo</a:t>
            </a:r>
          </a:p>
          <a:p>
            <a:pPr marL="171450" indent="-171450">
              <a:buFont typeface="Wingdings" panose="05000000000000000000" pitchFamily="2" charset="2"/>
              <a:buChar char="à"/>
            </a:pPr>
            <a:endParaRPr lang="nl-NL" dirty="0">
              <a:sym typeface="Wingdings" panose="05000000000000000000" pitchFamily="2" charset="2"/>
            </a:endParaRPr>
          </a:p>
          <a:p>
            <a:pPr marL="0" indent="0">
              <a:buFont typeface="Wingdings" panose="05000000000000000000" pitchFamily="2" charset="2"/>
              <a:buNone/>
            </a:pPr>
            <a:r>
              <a:rPr lang="nl-NL" dirty="0">
                <a:sym typeface="Wingdings" panose="05000000000000000000" pitchFamily="2" charset="2"/>
              </a:rPr>
              <a:t>2 minuten</a:t>
            </a:r>
            <a:endParaRPr lang="nl-NL" dirty="0"/>
          </a:p>
        </p:txBody>
      </p:sp>
      <p:sp>
        <p:nvSpPr>
          <p:cNvPr id="4" name="Tijdelijke aanduiding voor dianummer 3"/>
          <p:cNvSpPr>
            <a:spLocks noGrp="1"/>
          </p:cNvSpPr>
          <p:nvPr>
            <p:ph type="sldNum" sz="quarter" idx="10"/>
          </p:nvPr>
        </p:nvSpPr>
        <p:spPr/>
        <p:txBody>
          <a:bodyPr/>
          <a:lstStyle/>
          <a:p>
            <a:fld id="{45336A2F-927B-4A53-82FC-9E2BAB96CA55}" type="slidenum">
              <a:rPr lang="nl-NL" smtClean="0"/>
              <a:t>12</a:t>
            </a:fld>
            <a:endParaRPr lang="nl-NL"/>
          </a:p>
        </p:txBody>
      </p:sp>
    </p:spTree>
    <p:extLst>
      <p:ext uri="{BB962C8B-B14F-4D97-AF65-F5344CB8AC3E}">
        <p14:creationId xmlns:p14="http://schemas.microsoft.com/office/powerpoint/2010/main" val="40496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 minuut</a:t>
            </a:r>
          </a:p>
        </p:txBody>
      </p:sp>
      <p:sp>
        <p:nvSpPr>
          <p:cNvPr id="4" name="Tijdelijke aanduiding voor dianummer 3"/>
          <p:cNvSpPr>
            <a:spLocks noGrp="1"/>
          </p:cNvSpPr>
          <p:nvPr>
            <p:ph type="sldNum" sz="quarter" idx="10"/>
          </p:nvPr>
        </p:nvSpPr>
        <p:spPr/>
        <p:txBody>
          <a:bodyPr/>
          <a:lstStyle/>
          <a:p>
            <a:fld id="{45336A2F-927B-4A53-82FC-9E2BAB96CA55}" type="slidenum">
              <a:rPr lang="nl-NL" smtClean="0"/>
              <a:t>2</a:t>
            </a:fld>
            <a:endParaRPr lang="nl-NL"/>
          </a:p>
        </p:txBody>
      </p:sp>
    </p:spTree>
    <p:extLst>
      <p:ext uri="{BB962C8B-B14F-4D97-AF65-F5344CB8AC3E}">
        <p14:creationId xmlns:p14="http://schemas.microsoft.com/office/powerpoint/2010/main" val="2262133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kern="1200" dirty="0">
                <a:solidFill>
                  <a:schemeClr val="tx1"/>
                </a:solidFill>
                <a:effectLst/>
                <a:latin typeface="+mn-lt"/>
                <a:ea typeface="+mn-ea"/>
                <a:cs typeface="+mn-cs"/>
              </a:rPr>
              <a:t>De alvleesklier maakt insuline aan en die komt terecht in het bloed, dat door het hele lichaam stroomt. Aan de buitenkant van elke cel van het lichaam zit een soort ‘uitkijkpost’ voor insuline. Zodra die insuline ziet langskomen in het bloed, geeft hij een seintje aan de cel, zodat de deur opengaat om bloedsuiker binnen te halen.</a:t>
            </a:r>
          </a:p>
          <a:p>
            <a:endParaRPr lang="nl-NL" sz="1200" b="0" i="0" kern="1200" dirty="0">
              <a:solidFill>
                <a:schemeClr val="tx1"/>
              </a:solidFill>
              <a:effectLst/>
              <a:latin typeface="+mn-lt"/>
              <a:ea typeface="+mn-ea"/>
              <a:cs typeface="+mn-cs"/>
            </a:endParaRPr>
          </a:p>
          <a:p>
            <a:r>
              <a:rPr lang="nl-NL" sz="1200" b="0" i="0" kern="1200" dirty="0">
                <a:solidFill>
                  <a:schemeClr val="tx1"/>
                </a:solidFill>
                <a:effectLst/>
                <a:latin typeface="+mn-lt"/>
                <a:ea typeface="+mn-ea"/>
                <a:cs typeface="+mn-cs"/>
              </a:rPr>
              <a:t>Hoe werkt dat dan?</a:t>
            </a:r>
          </a:p>
          <a:p>
            <a:r>
              <a:rPr lang="nl-NL" sz="1200" b="0" i="0" kern="1200" dirty="0">
                <a:solidFill>
                  <a:schemeClr val="tx1"/>
                </a:solidFill>
                <a:effectLst/>
                <a:latin typeface="+mn-lt"/>
                <a:ea typeface="+mn-ea"/>
                <a:cs typeface="+mn-cs"/>
              </a:rPr>
              <a:t>Je kan je lichaam zien als een grote fabriek waar bijvoorbeeld caravans gemaakt worden:</a:t>
            </a:r>
          </a:p>
          <a:p>
            <a:r>
              <a:rPr lang="nl-NL" sz="1200" b="0" i="0" kern="1200" dirty="0">
                <a:solidFill>
                  <a:schemeClr val="tx1"/>
                </a:solidFill>
                <a:effectLst/>
                <a:latin typeface="+mn-lt"/>
                <a:ea typeface="+mn-ea"/>
                <a:cs typeface="+mn-cs"/>
              </a:rPr>
              <a:t>Elk onderdeel van de caravan moet gemaakt worden en daar zijn allemaal kleine fabriekjes voor: de cellen</a:t>
            </a:r>
          </a:p>
          <a:p>
            <a:r>
              <a:rPr lang="nl-NL" sz="1200" b="0" i="0" kern="1200" dirty="0">
                <a:solidFill>
                  <a:schemeClr val="tx1"/>
                </a:solidFill>
                <a:effectLst/>
                <a:latin typeface="+mn-lt"/>
                <a:ea typeface="+mn-ea"/>
                <a:cs typeface="+mn-cs"/>
              </a:rPr>
              <a:t>Het ene fabriek is verantwoordelijk voor de ramen, terwijl de ander verantwoordelijk is voor de wielen onder de caravan en weer een andere cel is verantwoordelijk voor bijvoorbeeld de keuken die in de caravan komt. </a:t>
            </a:r>
          </a:p>
          <a:p>
            <a:r>
              <a:rPr lang="nl-NL" sz="1200" b="0" i="0" kern="1200" dirty="0">
                <a:solidFill>
                  <a:schemeClr val="tx1"/>
                </a:solidFill>
                <a:effectLst/>
                <a:latin typeface="+mn-lt"/>
                <a:ea typeface="+mn-ea"/>
                <a:cs typeface="+mn-cs"/>
              </a:rPr>
              <a:t>Nou stel nou dat de afdeling keuken bezig is en erachter komt dat ze geen laatjes meer hebben, dan moeten ze ervoor zorgen dat er laatjes naar binnen komen zodat ze verder kunnen.</a:t>
            </a:r>
          </a:p>
          <a:p>
            <a:r>
              <a:rPr lang="nl-NL" sz="1200" b="0" i="0" kern="1200" dirty="0">
                <a:solidFill>
                  <a:schemeClr val="tx1"/>
                </a:solidFill>
                <a:effectLst/>
                <a:latin typeface="+mn-lt"/>
                <a:ea typeface="+mn-ea"/>
                <a:cs typeface="+mn-cs"/>
              </a:rPr>
              <a:t>Het materiaal moet er zijn en de deur moet open staan zodat er nieuwe laatjes naar binnen kunnen en de keuken weer verder gemaakt kan worden.</a:t>
            </a:r>
          </a:p>
          <a:p>
            <a:r>
              <a:rPr lang="nl-NL" sz="1200" b="0" i="0" kern="1200" dirty="0">
                <a:solidFill>
                  <a:schemeClr val="tx1"/>
                </a:solidFill>
                <a:effectLst/>
                <a:latin typeface="+mn-lt"/>
                <a:ea typeface="+mn-ea"/>
                <a:cs typeface="+mn-cs"/>
              </a:rPr>
              <a:t>Vervang nou het woord fabriek eens door het woord cel en bedenk dat de caravan een bepaald stofje is dat je lichaam nodig heeft, of meer eiwit voor spieropbouw en er is energie nodig om deze eiwitten te vormen:</a:t>
            </a:r>
          </a:p>
          <a:p>
            <a:r>
              <a:rPr lang="nl-NL" sz="1200" b="0" i="0" kern="1200" dirty="0">
                <a:solidFill>
                  <a:schemeClr val="tx1"/>
                </a:solidFill>
                <a:effectLst/>
                <a:latin typeface="+mn-lt"/>
                <a:ea typeface="+mn-ea"/>
                <a:cs typeface="+mn-cs"/>
              </a:rPr>
              <a:t>Er zit continu een soort vuurtoren aan buitenkant van de cel die scant wat er allemaal voorbij komt en pakt wat hij nodig heeft. Zo’n uitkijkpost bestaat er onder andere voor insuline en insuline in de bloedbaan gaat opzoek naar zo’n brandende vuurtoren, een uitkijkpost die vraagt om insuline. Nou als die eenmaal gevonden is dan bindt insuline aan die uitkijkpost waardoor de deur open gaat voor glucose en de cel weer verder kan gaan met zijn “fabrieksproces”. </a:t>
            </a:r>
          </a:p>
          <a:p>
            <a:endParaRPr lang="nl-NL" sz="1200" b="0" i="0" kern="1200" dirty="0">
              <a:solidFill>
                <a:schemeClr val="tx1"/>
              </a:solidFill>
              <a:effectLst/>
              <a:latin typeface="+mn-lt"/>
              <a:ea typeface="+mn-ea"/>
              <a:cs typeface="+mn-cs"/>
            </a:endParaRPr>
          </a:p>
          <a:p>
            <a:r>
              <a:rPr lang="nl-NL" sz="1200" b="0" i="0" kern="1200" dirty="0">
                <a:solidFill>
                  <a:schemeClr val="tx1"/>
                </a:solidFill>
                <a:effectLst/>
                <a:latin typeface="+mn-lt"/>
                <a:ea typeface="+mn-ea"/>
                <a:cs typeface="+mn-cs"/>
              </a:rPr>
              <a:t>Er is niet altijd sprake van zo’n fabrieksproces, de deuren van een cel kunnen ook open gaan om glucose op te </a:t>
            </a:r>
            <a:r>
              <a:rPr lang="nl-NL" sz="1200" b="0" i="0" kern="1200" dirty="0" err="1">
                <a:solidFill>
                  <a:schemeClr val="tx1"/>
                </a:solidFill>
                <a:effectLst/>
                <a:latin typeface="+mn-lt"/>
                <a:ea typeface="+mn-ea"/>
                <a:cs typeface="+mn-cs"/>
              </a:rPr>
              <a:t>slaaan</a:t>
            </a:r>
            <a:r>
              <a:rPr lang="nl-NL" sz="1200" b="0" i="0" kern="1200" dirty="0">
                <a:solidFill>
                  <a:schemeClr val="tx1"/>
                </a:solidFill>
                <a:effectLst/>
                <a:latin typeface="+mn-lt"/>
                <a:ea typeface="+mn-ea"/>
                <a:cs typeface="+mn-cs"/>
              </a:rPr>
              <a:t>: glycogeen</a:t>
            </a:r>
          </a:p>
          <a:p>
            <a:r>
              <a:rPr lang="nl-NL" sz="1200" b="0" i="0" kern="1200" dirty="0">
                <a:solidFill>
                  <a:schemeClr val="tx1"/>
                </a:solidFill>
                <a:effectLst/>
                <a:latin typeface="+mn-lt"/>
                <a:ea typeface="+mn-ea"/>
                <a:cs typeface="+mn-cs"/>
              </a:rPr>
              <a:t>5 minuten</a:t>
            </a:r>
            <a:endParaRPr lang="nl-NL" dirty="0"/>
          </a:p>
        </p:txBody>
      </p:sp>
      <p:sp>
        <p:nvSpPr>
          <p:cNvPr id="4" name="Tijdelijke aanduiding voor dianummer 3"/>
          <p:cNvSpPr>
            <a:spLocks noGrp="1"/>
          </p:cNvSpPr>
          <p:nvPr>
            <p:ph type="sldNum" sz="quarter" idx="10"/>
          </p:nvPr>
        </p:nvSpPr>
        <p:spPr/>
        <p:txBody>
          <a:bodyPr/>
          <a:lstStyle/>
          <a:p>
            <a:fld id="{45336A2F-927B-4A53-82FC-9E2BAB96CA55}" type="slidenum">
              <a:rPr lang="nl-NL" smtClean="0"/>
              <a:t>3</a:t>
            </a:fld>
            <a:endParaRPr lang="nl-NL"/>
          </a:p>
        </p:txBody>
      </p:sp>
    </p:spTree>
    <p:extLst>
      <p:ext uri="{BB962C8B-B14F-4D97-AF65-F5344CB8AC3E}">
        <p14:creationId xmlns:p14="http://schemas.microsoft.com/office/powerpoint/2010/main" val="426249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Gevolg: glucose wordt niet naar de opslagplekken in de spier en lever gebracht, glucose blijft in het bloed, en de bloedsuikerspiegel blijft hoog.</a:t>
            </a:r>
          </a:p>
          <a:p>
            <a:endParaRPr lang="nl-NL" dirty="0"/>
          </a:p>
          <a:p>
            <a:r>
              <a:rPr lang="nl-NL" dirty="0"/>
              <a:t>1 minuut</a:t>
            </a:r>
          </a:p>
        </p:txBody>
      </p:sp>
      <p:sp>
        <p:nvSpPr>
          <p:cNvPr id="4" name="Tijdelijke aanduiding voor dianummer 3"/>
          <p:cNvSpPr>
            <a:spLocks noGrp="1"/>
          </p:cNvSpPr>
          <p:nvPr>
            <p:ph type="sldNum" sz="quarter" idx="10"/>
          </p:nvPr>
        </p:nvSpPr>
        <p:spPr/>
        <p:txBody>
          <a:bodyPr/>
          <a:lstStyle/>
          <a:p>
            <a:fld id="{45336A2F-927B-4A53-82FC-9E2BAB96CA55}" type="slidenum">
              <a:rPr lang="nl-NL" smtClean="0"/>
              <a:t>4</a:t>
            </a:fld>
            <a:endParaRPr lang="nl-NL"/>
          </a:p>
        </p:txBody>
      </p:sp>
    </p:spTree>
    <p:extLst>
      <p:ext uri="{BB962C8B-B14F-4D97-AF65-F5344CB8AC3E}">
        <p14:creationId xmlns:p14="http://schemas.microsoft.com/office/powerpoint/2010/main" val="1329406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Bèta cellen worden gesloopt </a:t>
            </a:r>
          </a:p>
          <a:p>
            <a:r>
              <a:rPr lang="nl-NL" dirty="0"/>
              <a:t>Auto immuunziekte: lichaam start een afweermechanisme tegen zichzelf, zowel schadelijke als goede stoffen worden aangepakt</a:t>
            </a:r>
          </a:p>
          <a:p>
            <a:r>
              <a:rPr lang="nl-NL" dirty="0"/>
              <a:t>Ander voorbeelden: reuma, coeliakie,</a:t>
            </a:r>
          </a:p>
          <a:p>
            <a:endParaRPr lang="nl-NL" dirty="0"/>
          </a:p>
          <a:p>
            <a:r>
              <a:rPr lang="nl-NL" dirty="0"/>
              <a:t>1 minuut </a:t>
            </a:r>
          </a:p>
        </p:txBody>
      </p:sp>
      <p:sp>
        <p:nvSpPr>
          <p:cNvPr id="4" name="Tijdelijke aanduiding voor dianummer 3"/>
          <p:cNvSpPr>
            <a:spLocks noGrp="1"/>
          </p:cNvSpPr>
          <p:nvPr>
            <p:ph type="sldNum" sz="quarter" idx="10"/>
          </p:nvPr>
        </p:nvSpPr>
        <p:spPr/>
        <p:txBody>
          <a:bodyPr/>
          <a:lstStyle/>
          <a:p>
            <a:fld id="{45336A2F-927B-4A53-82FC-9E2BAB96CA55}" type="slidenum">
              <a:rPr lang="nl-NL" smtClean="0"/>
              <a:t>5</a:t>
            </a:fld>
            <a:endParaRPr lang="nl-NL"/>
          </a:p>
        </p:txBody>
      </p:sp>
    </p:spTree>
    <p:extLst>
      <p:ext uri="{BB962C8B-B14F-4D97-AF65-F5344CB8AC3E}">
        <p14:creationId xmlns:p14="http://schemas.microsoft.com/office/powerpoint/2010/main" val="1731492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Insuline </a:t>
            </a:r>
            <a:r>
              <a:rPr lang="nl-NL" dirty="0" err="1"/>
              <a:t>resistance</a:t>
            </a:r>
            <a:r>
              <a:rPr lang="nl-NL" dirty="0"/>
              <a:t>: verlaagde </a:t>
            </a:r>
            <a:r>
              <a:rPr lang="nl-NL" dirty="0" err="1"/>
              <a:t>sensitivity</a:t>
            </a:r>
            <a:r>
              <a:rPr lang="nl-NL" dirty="0"/>
              <a:t> voor insuline.</a:t>
            </a:r>
          </a:p>
          <a:p>
            <a:r>
              <a:rPr lang="nl-NL" dirty="0"/>
              <a:t>Insuline is wel aanwezig maar de uitkijkposten/ vuurtorens nemen niet meer waar dat er insuline langs komt dus de poorten van de cel gaan nooit open en glucose blijft in het bloed. De alvleesklier ziet deze hoge levels van glucose en blijft dus insuline maken waardoor er ook hele hoge hoeveelheden insuline in het bloed komen. De cellen die insuline aanmaken in de alvleesklier kunnen de hoge vraag naar insuline niet meer aan en gaan minder goed werken. </a:t>
            </a:r>
          </a:p>
          <a:p>
            <a:r>
              <a:rPr lang="nl-NL" dirty="0"/>
              <a:t>Overgewicht</a:t>
            </a:r>
            <a:r>
              <a:rPr lang="nl-NL" dirty="0">
                <a:sym typeface="Wingdings" panose="05000000000000000000" pitchFamily="2" charset="2"/>
              </a:rPr>
              <a:t> insuline resistentie</a:t>
            </a:r>
            <a:endParaRPr lang="nl-NL" dirty="0"/>
          </a:p>
          <a:p>
            <a:endParaRPr lang="nl-NL" dirty="0"/>
          </a:p>
          <a:p>
            <a:r>
              <a:rPr lang="nl-NL" dirty="0"/>
              <a:t>3 minuten</a:t>
            </a:r>
          </a:p>
        </p:txBody>
      </p:sp>
      <p:sp>
        <p:nvSpPr>
          <p:cNvPr id="4" name="Tijdelijke aanduiding voor dianummer 3"/>
          <p:cNvSpPr>
            <a:spLocks noGrp="1"/>
          </p:cNvSpPr>
          <p:nvPr>
            <p:ph type="sldNum" sz="quarter" idx="10"/>
          </p:nvPr>
        </p:nvSpPr>
        <p:spPr/>
        <p:txBody>
          <a:bodyPr/>
          <a:lstStyle/>
          <a:p>
            <a:fld id="{45336A2F-927B-4A53-82FC-9E2BAB96CA55}" type="slidenum">
              <a:rPr lang="nl-NL" smtClean="0"/>
              <a:t>6</a:t>
            </a:fld>
            <a:endParaRPr lang="nl-NL"/>
          </a:p>
        </p:txBody>
      </p:sp>
    </p:spTree>
    <p:extLst>
      <p:ext uri="{BB962C8B-B14F-4D97-AF65-F5344CB8AC3E}">
        <p14:creationId xmlns:p14="http://schemas.microsoft.com/office/powerpoint/2010/main" val="2920323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 minuut</a:t>
            </a:r>
          </a:p>
        </p:txBody>
      </p:sp>
      <p:sp>
        <p:nvSpPr>
          <p:cNvPr id="4" name="Tijdelijke aanduiding voor dianummer 3"/>
          <p:cNvSpPr>
            <a:spLocks noGrp="1"/>
          </p:cNvSpPr>
          <p:nvPr>
            <p:ph type="sldNum" sz="quarter" idx="10"/>
          </p:nvPr>
        </p:nvSpPr>
        <p:spPr/>
        <p:txBody>
          <a:bodyPr/>
          <a:lstStyle/>
          <a:p>
            <a:fld id="{45336A2F-927B-4A53-82FC-9E2BAB96CA55}" type="slidenum">
              <a:rPr lang="nl-NL" smtClean="0"/>
              <a:t>7</a:t>
            </a:fld>
            <a:endParaRPr lang="nl-NL"/>
          </a:p>
        </p:txBody>
      </p:sp>
    </p:spTree>
    <p:extLst>
      <p:ext uri="{BB962C8B-B14F-4D97-AF65-F5344CB8AC3E}">
        <p14:creationId xmlns:p14="http://schemas.microsoft.com/office/powerpoint/2010/main" val="4074145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 minuut</a:t>
            </a:r>
          </a:p>
        </p:txBody>
      </p:sp>
      <p:sp>
        <p:nvSpPr>
          <p:cNvPr id="4" name="Tijdelijke aanduiding voor dianummer 3"/>
          <p:cNvSpPr>
            <a:spLocks noGrp="1"/>
          </p:cNvSpPr>
          <p:nvPr>
            <p:ph type="sldNum" sz="quarter" idx="10"/>
          </p:nvPr>
        </p:nvSpPr>
        <p:spPr/>
        <p:txBody>
          <a:bodyPr/>
          <a:lstStyle/>
          <a:p>
            <a:fld id="{45336A2F-927B-4A53-82FC-9E2BAB96CA55}" type="slidenum">
              <a:rPr lang="nl-NL" smtClean="0"/>
              <a:t>8</a:t>
            </a:fld>
            <a:endParaRPr lang="nl-NL"/>
          </a:p>
        </p:txBody>
      </p:sp>
    </p:spTree>
    <p:extLst>
      <p:ext uri="{BB962C8B-B14F-4D97-AF65-F5344CB8AC3E}">
        <p14:creationId xmlns:p14="http://schemas.microsoft.com/office/powerpoint/2010/main" val="3240793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 minuut</a:t>
            </a:r>
          </a:p>
        </p:txBody>
      </p:sp>
      <p:sp>
        <p:nvSpPr>
          <p:cNvPr id="4" name="Tijdelijke aanduiding voor dianummer 3"/>
          <p:cNvSpPr>
            <a:spLocks noGrp="1"/>
          </p:cNvSpPr>
          <p:nvPr>
            <p:ph type="sldNum" sz="quarter" idx="10"/>
          </p:nvPr>
        </p:nvSpPr>
        <p:spPr/>
        <p:txBody>
          <a:bodyPr/>
          <a:lstStyle/>
          <a:p>
            <a:fld id="{45336A2F-927B-4A53-82FC-9E2BAB96CA55}" type="slidenum">
              <a:rPr lang="nl-NL" smtClean="0"/>
              <a:t>9</a:t>
            </a:fld>
            <a:endParaRPr lang="nl-NL"/>
          </a:p>
        </p:txBody>
      </p:sp>
    </p:spTree>
    <p:extLst>
      <p:ext uri="{BB962C8B-B14F-4D97-AF65-F5344CB8AC3E}">
        <p14:creationId xmlns:p14="http://schemas.microsoft.com/office/powerpoint/2010/main" val="2866115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nl-NL"/>
              <a:t>Klik om stijl te bewerken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nl-NL"/>
              <a:t>Klik om stijl te bewerken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486F077B-A50F-4D64-8574-E2D6A98A5553}" type="datetimeFigureOut">
              <a:rPr lang="en-US" dirty="0"/>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nl-NL"/>
              <a:t>Klik om stijl te bewerken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9/27/2018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nl-NL"/>
              <a:t>Klik om stijl te bewerken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97280" y="2582334"/>
            <a:ext cx="4937760" cy="33782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217920" y="2582334"/>
            <a:ext cx="4937760" cy="33782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9/27/2018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9/27/2018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9/27/2018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nl-NL"/>
              <a:t>Klik om stijl te bewerken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9/27/2018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65B747F8-9654-4282-85D2-65F41AAE7A75}" type="datetimeFigureOut">
              <a:rPr lang="en-US" dirty="0"/>
              <a:t>9/27/2018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nl-NL"/>
              <a:t>Klik om stijl te bewerken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9/27/2018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‹nr.›</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hyperlink" Target="https://www.rtlnieuws.nl/lifestyle/gezondheid/artikel/4427601/gezonder-eten-de-eerste-stap-bij-aanpak-diabetes-type-2"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DCCFA3-2328-48BA-84CB-D9ABC135FE1D}"/>
              </a:ext>
            </a:extLst>
          </p:cNvPr>
          <p:cNvSpPr>
            <a:spLocks noGrp="1"/>
          </p:cNvSpPr>
          <p:nvPr>
            <p:ph type="title"/>
          </p:nvPr>
        </p:nvSpPr>
        <p:spPr/>
        <p:txBody>
          <a:bodyPr/>
          <a:lstStyle/>
          <a:p>
            <a:r>
              <a:rPr lang="nl-NL" dirty="0"/>
              <a:t>Hoe zat het ook al weer?</a:t>
            </a:r>
          </a:p>
        </p:txBody>
      </p:sp>
      <p:sp>
        <p:nvSpPr>
          <p:cNvPr id="3" name="Tijdelijke aanduiding voor inhoud 2">
            <a:extLst>
              <a:ext uri="{FF2B5EF4-FFF2-40B4-BE49-F238E27FC236}">
                <a16:creationId xmlns:a16="http://schemas.microsoft.com/office/drawing/2014/main" id="{74C0C6D9-04BB-4240-AB7B-C7BE3E3A528C}"/>
              </a:ext>
            </a:extLst>
          </p:cNvPr>
          <p:cNvSpPr>
            <a:spLocks noGrp="1"/>
          </p:cNvSpPr>
          <p:nvPr>
            <p:ph idx="1"/>
          </p:nvPr>
        </p:nvSpPr>
        <p:spPr/>
        <p:txBody>
          <a:bodyPr/>
          <a:lstStyle/>
          <a:p>
            <a:pPr>
              <a:buFont typeface="Arial" panose="020B0604020202020204" pitchFamily="34" charset="0"/>
              <a:buChar char="•"/>
            </a:pPr>
            <a:r>
              <a:rPr lang="nl-NL" dirty="0"/>
              <a:t> 5/10 minuten voor het voorbereiden van de volgende begrippen:</a:t>
            </a:r>
          </a:p>
          <a:p>
            <a:pPr marL="0" indent="0">
              <a:buNone/>
            </a:pPr>
            <a:endParaRPr lang="nl-NL" dirty="0"/>
          </a:p>
          <a:p>
            <a:pPr lvl="1">
              <a:buFont typeface="Arial" panose="020B0604020202020204" pitchFamily="34" charset="0"/>
              <a:buChar char="•"/>
            </a:pPr>
            <a:r>
              <a:rPr lang="nl-NL" dirty="0"/>
              <a:t>Monosaccharide/disaccharide/polysaccharide</a:t>
            </a:r>
          </a:p>
          <a:p>
            <a:pPr lvl="1">
              <a:buFont typeface="Arial" panose="020B0604020202020204" pitchFamily="34" charset="0"/>
              <a:buChar char="•"/>
            </a:pPr>
            <a:r>
              <a:rPr lang="nl-NL" dirty="0"/>
              <a:t>Glycogeen</a:t>
            </a:r>
          </a:p>
          <a:p>
            <a:pPr lvl="1">
              <a:buFont typeface="Arial" panose="020B0604020202020204" pitchFamily="34" charset="0"/>
              <a:buChar char="•"/>
            </a:pPr>
            <a:r>
              <a:rPr lang="nl-NL" dirty="0"/>
              <a:t>Insuline/glucagon </a:t>
            </a:r>
          </a:p>
          <a:p>
            <a:pPr lvl="1">
              <a:buFont typeface="Arial" panose="020B0604020202020204" pitchFamily="34" charset="0"/>
              <a:buChar char="•"/>
            </a:pPr>
            <a:r>
              <a:rPr lang="nl-NL" dirty="0"/>
              <a:t>Bloedsuiker spiegel</a:t>
            </a:r>
          </a:p>
          <a:p>
            <a:pPr lvl="1">
              <a:buFont typeface="Arial" panose="020B0604020202020204" pitchFamily="34" charset="0"/>
              <a:buChar char="•"/>
            </a:pPr>
            <a:r>
              <a:rPr lang="nl-NL" dirty="0"/>
              <a:t>Vezels</a:t>
            </a:r>
          </a:p>
          <a:p>
            <a:pPr lvl="1">
              <a:buFont typeface="Arial" panose="020B0604020202020204" pitchFamily="34" charset="0"/>
              <a:buChar char="•"/>
            </a:pPr>
            <a:endParaRPr lang="nl-NL" dirty="0"/>
          </a:p>
        </p:txBody>
      </p:sp>
    </p:spTree>
    <p:extLst>
      <p:ext uri="{BB962C8B-B14F-4D97-AF65-F5344CB8AC3E}">
        <p14:creationId xmlns:p14="http://schemas.microsoft.com/office/powerpoint/2010/main" val="1492355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544A07-5579-4FF5-B8BA-C2847AEDC5F0}"/>
              </a:ext>
            </a:extLst>
          </p:cNvPr>
          <p:cNvSpPr>
            <a:spLocks noGrp="1"/>
          </p:cNvSpPr>
          <p:nvPr>
            <p:ph type="title"/>
          </p:nvPr>
        </p:nvSpPr>
        <p:spPr/>
        <p:txBody>
          <a:bodyPr/>
          <a:lstStyle/>
          <a:p>
            <a:r>
              <a:rPr lang="nl-NL" dirty="0"/>
              <a:t>Insuline injecteren</a:t>
            </a:r>
          </a:p>
        </p:txBody>
      </p:sp>
      <p:sp>
        <p:nvSpPr>
          <p:cNvPr id="3" name="Tijdelijke aanduiding voor inhoud 2">
            <a:extLst>
              <a:ext uri="{FF2B5EF4-FFF2-40B4-BE49-F238E27FC236}">
                <a16:creationId xmlns:a16="http://schemas.microsoft.com/office/drawing/2014/main" id="{2D48D51B-A8ED-4227-910F-AA7D32E65D63}"/>
              </a:ext>
            </a:extLst>
          </p:cNvPr>
          <p:cNvSpPr>
            <a:spLocks noGrp="1"/>
          </p:cNvSpPr>
          <p:nvPr>
            <p:ph idx="1"/>
          </p:nvPr>
        </p:nvSpPr>
        <p:spPr/>
        <p:txBody>
          <a:bodyPr/>
          <a:lstStyle/>
          <a:p>
            <a:pPr lvl="8"/>
            <a:endParaRPr lang="nl-NL" dirty="0"/>
          </a:p>
          <a:p>
            <a:pPr lvl="8"/>
            <a:endParaRPr lang="nl-NL" dirty="0"/>
          </a:p>
          <a:p>
            <a:pPr marL="1471400" lvl="8" indent="0">
              <a:buNone/>
            </a:pPr>
            <a:endParaRPr lang="nl-NL" dirty="0"/>
          </a:p>
          <a:p>
            <a:pPr marL="1471400" lvl="8" indent="0">
              <a:buNone/>
            </a:pPr>
            <a:endParaRPr lang="nl-NL" dirty="0"/>
          </a:p>
          <a:p>
            <a:pPr marL="1471400" lvl="8" indent="0">
              <a:buNone/>
            </a:pPr>
            <a:endParaRPr lang="nl-NL" dirty="0"/>
          </a:p>
          <a:p>
            <a:pPr marL="1471400" lvl="8" indent="0">
              <a:buNone/>
            </a:pPr>
            <a:endParaRPr lang="nl-NL" dirty="0"/>
          </a:p>
          <a:p>
            <a:pPr marL="1471400" lvl="8" indent="0">
              <a:buNone/>
            </a:pPr>
            <a:endParaRPr lang="nl-NL" dirty="0"/>
          </a:p>
          <a:p>
            <a:pPr>
              <a:buFont typeface="Wingdings" panose="05000000000000000000" pitchFamily="2" charset="2"/>
              <a:buChar char="à"/>
            </a:pPr>
            <a:r>
              <a:rPr lang="nl-NL" dirty="0">
                <a:sym typeface="Wingdings" panose="05000000000000000000" pitchFamily="2" charset="2"/>
              </a:rPr>
              <a:t>Veel buik vet  Dijbeen</a:t>
            </a:r>
          </a:p>
          <a:p>
            <a:pPr>
              <a:buFont typeface="Wingdings" panose="05000000000000000000" pitchFamily="2" charset="2"/>
              <a:buChar char="à"/>
            </a:pPr>
            <a:r>
              <a:rPr lang="nl-NL" dirty="0">
                <a:sym typeface="Wingdings" panose="05000000000000000000" pitchFamily="2" charset="2"/>
              </a:rPr>
              <a:t>In de buikhuid</a:t>
            </a:r>
          </a:p>
          <a:p>
            <a:pPr>
              <a:buFont typeface="Wingdings" panose="05000000000000000000" pitchFamily="2" charset="2"/>
              <a:buChar char="à"/>
            </a:pPr>
            <a:endParaRPr lang="nl-NL" dirty="0">
              <a:sym typeface="Wingdings" panose="05000000000000000000" pitchFamily="2" charset="2"/>
            </a:endParaRPr>
          </a:p>
          <a:p>
            <a:pPr marL="0" indent="0">
              <a:buNone/>
            </a:pPr>
            <a:r>
              <a:rPr lang="nl-NL" dirty="0">
                <a:sym typeface="Wingdings" panose="05000000000000000000" pitchFamily="2" charset="2"/>
              </a:rPr>
              <a:t>Glucagon spuit bij ernstige hypo</a:t>
            </a:r>
          </a:p>
          <a:p>
            <a:pPr lvl="8">
              <a:buFont typeface="Wingdings" panose="05000000000000000000" pitchFamily="2" charset="2"/>
              <a:buChar char="à"/>
            </a:pPr>
            <a:endParaRPr lang="nl-NL" sz="2000" dirty="0">
              <a:sym typeface="Wingdings" panose="05000000000000000000" pitchFamily="2" charset="2"/>
            </a:endParaRPr>
          </a:p>
        </p:txBody>
      </p:sp>
      <p:pic>
        <p:nvPicPr>
          <p:cNvPr id="6146" name="Picture 2" descr="Afbeeldingsresultaat voor insuline pomp">
            <a:extLst>
              <a:ext uri="{FF2B5EF4-FFF2-40B4-BE49-F238E27FC236}">
                <a16:creationId xmlns:a16="http://schemas.microsoft.com/office/drawing/2014/main" id="{95B74045-AF2C-4A61-AC1A-84009BDF73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2370" y="3265714"/>
            <a:ext cx="3890175" cy="24296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Afbeeldingsresultaat voor insulinepen">
            <a:extLst>
              <a:ext uri="{FF2B5EF4-FFF2-40B4-BE49-F238E27FC236}">
                <a16:creationId xmlns:a16="http://schemas.microsoft.com/office/drawing/2014/main" id="{0CA124DC-163D-4173-88DE-DA35B9FD1A1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36457"/>
          <a:stretch/>
        </p:blipFill>
        <p:spPr bwMode="auto">
          <a:xfrm>
            <a:off x="1315069" y="1884589"/>
            <a:ext cx="5183317" cy="16542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1704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010FFF-CFE9-4F41-95C3-70F6EC1C5999}"/>
              </a:ext>
            </a:extLst>
          </p:cNvPr>
          <p:cNvSpPr>
            <a:spLocks noGrp="1"/>
          </p:cNvSpPr>
          <p:nvPr>
            <p:ph type="title"/>
          </p:nvPr>
        </p:nvSpPr>
        <p:spPr/>
        <p:txBody>
          <a:bodyPr/>
          <a:lstStyle/>
          <a:p>
            <a:r>
              <a:rPr lang="nl-NL" dirty="0"/>
              <a:t>Diabetes type 2</a:t>
            </a:r>
          </a:p>
        </p:txBody>
      </p:sp>
      <p:sp>
        <p:nvSpPr>
          <p:cNvPr id="3" name="Tijdelijke aanduiding voor inhoud 2">
            <a:extLst>
              <a:ext uri="{FF2B5EF4-FFF2-40B4-BE49-F238E27FC236}">
                <a16:creationId xmlns:a16="http://schemas.microsoft.com/office/drawing/2014/main" id="{8E827E67-EA94-40A9-8832-96233BFD7307}"/>
              </a:ext>
            </a:extLst>
          </p:cNvPr>
          <p:cNvSpPr>
            <a:spLocks noGrp="1"/>
          </p:cNvSpPr>
          <p:nvPr>
            <p:ph idx="1"/>
          </p:nvPr>
        </p:nvSpPr>
        <p:spPr/>
        <p:txBody>
          <a:bodyPr/>
          <a:lstStyle/>
          <a:p>
            <a:pPr>
              <a:buFont typeface="Arial" panose="020B0604020202020204" pitchFamily="34" charset="0"/>
              <a:buChar char="•"/>
            </a:pPr>
            <a:r>
              <a:rPr lang="nl-NL" dirty="0"/>
              <a:t> Goede voeding (weinig koolhydraten)</a:t>
            </a:r>
          </a:p>
          <a:p>
            <a:pPr>
              <a:buFont typeface="Arial" panose="020B0604020202020204" pitchFamily="34" charset="0"/>
              <a:buChar char="•"/>
            </a:pPr>
            <a:r>
              <a:rPr lang="nl-NL" dirty="0"/>
              <a:t> Veel bewegen (natuurlijke glucose verbranding)</a:t>
            </a:r>
          </a:p>
          <a:p>
            <a:pPr>
              <a:buFont typeface="Arial" panose="020B0604020202020204" pitchFamily="34" charset="0"/>
              <a:buChar char="•"/>
            </a:pPr>
            <a:r>
              <a:rPr lang="nl-NL" dirty="0"/>
              <a:t> </a:t>
            </a:r>
            <a:r>
              <a:rPr lang="nl-NL" dirty="0">
                <a:hlinkClick r:id="rId3"/>
              </a:rPr>
              <a:t>https://www.rtlnieuws.nl/lifestyle/gezondheid/artikel/4427601/gezonder-eten-de-eerste-stap-bij-aanpak-diabetes-type-2</a:t>
            </a:r>
            <a:endParaRPr lang="nl-NL" dirty="0"/>
          </a:p>
          <a:p>
            <a:pPr>
              <a:buFont typeface="Arial" panose="020B0604020202020204" pitchFamily="34" charset="0"/>
              <a:buChar char="•"/>
            </a:pPr>
            <a:endParaRPr lang="nl-NL" dirty="0"/>
          </a:p>
        </p:txBody>
      </p:sp>
    </p:spTree>
    <p:extLst>
      <p:ext uri="{BB962C8B-B14F-4D97-AF65-F5344CB8AC3E}">
        <p14:creationId xmlns:p14="http://schemas.microsoft.com/office/powerpoint/2010/main" val="1745386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496AC9-4006-4033-8DCF-97E997714618}"/>
              </a:ext>
            </a:extLst>
          </p:cNvPr>
          <p:cNvSpPr>
            <a:spLocks noGrp="1"/>
          </p:cNvSpPr>
          <p:nvPr>
            <p:ph type="title"/>
          </p:nvPr>
        </p:nvSpPr>
        <p:spPr/>
        <p:txBody>
          <a:bodyPr/>
          <a:lstStyle/>
          <a:p>
            <a:r>
              <a:rPr lang="nl-NL" dirty="0"/>
              <a:t>Sporten en Diabetes</a:t>
            </a:r>
          </a:p>
        </p:txBody>
      </p:sp>
      <p:sp>
        <p:nvSpPr>
          <p:cNvPr id="3" name="Tijdelijke aanduiding voor inhoud 2">
            <a:extLst>
              <a:ext uri="{FF2B5EF4-FFF2-40B4-BE49-F238E27FC236}">
                <a16:creationId xmlns:a16="http://schemas.microsoft.com/office/drawing/2014/main" id="{A60301C1-407A-47B8-AAE6-B72329A8FA7A}"/>
              </a:ext>
            </a:extLst>
          </p:cNvPr>
          <p:cNvSpPr>
            <a:spLocks noGrp="1"/>
          </p:cNvSpPr>
          <p:nvPr>
            <p:ph idx="1"/>
          </p:nvPr>
        </p:nvSpPr>
        <p:spPr>
          <a:xfrm>
            <a:off x="1097280" y="1845734"/>
            <a:ext cx="10255530" cy="4270058"/>
          </a:xfrm>
        </p:spPr>
        <p:txBody>
          <a:bodyPr>
            <a:normAutofit lnSpcReduction="10000"/>
          </a:bodyPr>
          <a:lstStyle/>
          <a:p>
            <a:pPr>
              <a:buFont typeface="Arial" panose="020B0604020202020204" pitchFamily="34" charset="0"/>
              <a:buChar char="•"/>
            </a:pPr>
            <a:r>
              <a:rPr lang="nl-NL" dirty="0"/>
              <a:t> Nadenken bij insuline spuiten</a:t>
            </a:r>
          </a:p>
          <a:p>
            <a:pPr>
              <a:buFont typeface="Arial" panose="020B0604020202020204" pitchFamily="34" charset="0"/>
              <a:buChar char="•"/>
            </a:pPr>
            <a:r>
              <a:rPr lang="nl-NL" dirty="0"/>
              <a:t> Vooral bij duursport (marathon, wielrennen)</a:t>
            </a:r>
          </a:p>
          <a:p>
            <a:pPr marL="0" indent="0">
              <a:buNone/>
            </a:pPr>
            <a:endParaRPr lang="nl-NL" dirty="0"/>
          </a:p>
          <a:p>
            <a:pPr marL="0" indent="0">
              <a:buNone/>
            </a:pPr>
            <a:r>
              <a:rPr lang="nl-NL" b="1" dirty="0"/>
              <a:t>Zeker niet onmogelijk, juist positief!</a:t>
            </a:r>
          </a:p>
          <a:p>
            <a:pPr>
              <a:buFont typeface="Arial" panose="020B0604020202020204" pitchFamily="34" charset="0"/>
              <a:buChar char="•"/>
            </a:pPr>
            <a:r>
              <a:rPr lang="nl-NL" dirty="0"/>
              <a:t> Houd je op gewicht (type 2)</a:t>
            </a:r>
          </a:p>
          <a:p>
            <a:pPr>
              <a:buFont typeface="Arial" panose="020B0604020202020204" pitchFamily="34" charset="0"/>
              <a:buChar char="•"/>
            </a:pPr>
            <a:r>
              <a:rPr lang="nl-NL" dirty="0"/>
              <a:t> Tegen stress (ontregelt bloedsuiker)</a:t>
            </a:r>
          </a:p>
          <a:p>
            <a:pPr>
              <a:buFont typeface="Arial" panose="020B0604020202020204" pitchFamily="34" charset="0"/>
              <a:buChar char="•"/>
            </a:pPr>
            <a:endParaRPr lang="nl-NL" dirty="0"/>
          </a:p>
          <a:p>
            <a:pPr>
              <a:buFont typeface="Arial" panose="020B0604020202020204" pitchFamily="34" charset="0"/>
              <a:buChar char="•"/>
            </a:pPr>
            <a:endParaRPr lang="nl-NL" dirty="0"/>
          </a:p>
          <a:p>
            <a:pPr marL="0" indent="0" algn="r">
              <a:buNone/>
            </a:pPr>
            <a:r>
              <a:rPr lang="nl-NL" dirty="0"/>
              <a:t>							</a:t>
            </a:r>
            <a:r>
              <a:rPr lang="nl-NL" sz="1600" i="1" dirty="0"/>
              <a:t>Bas van de Goor, Olympisch Kampioen 								volleybal</a:t>
            </a:r>
            <a:r>
              <a:rPr lang="nl-NL" dirty="0"/>
              <a:t>	</a:t>
            </a:r>
            <a:r>
              <a:rPr lang="nl-NL" sz="1600" i="1" dirty="0"/>
              <a:t>(Diabetes type 1)</a:t>
            </a:r>
            <a:r>
              <a:rPr lang="nl-NL" dirty="0"/>
              <a:t>			</a:t>
            </a:r>
          </a:p>
          <a:p>
            <a:pPr marL="0" indent="0">
              <a:buNone/>
            </a:pPr>
            <a:endParaRPr lang="nl-NL" dirty="0"/>
          </a:p>
          <a:p>
            <a:pPr marL="0" indent="0">
              <a:buNone/>
            </a:pPr>
            <a:endParaRPr lang="nl-NL" dirty="0"/>
          </a:p>
          <a:p>
            <a:pPr>
              <a:buFont typeface="Arial" panose="020B0604020202020204" pitchFamily="34" charset="0"/>
              <a:buChar char="•"/>
            </a:pPr>
            <a:endParaRPr lang="nl-NL" dirty="0"/>
          </a:p>
        </p:txBody>
      </p:sp>
      <p:sp>
        <p:nvSpPr>
          <p:cNvPr id="4" name="AutoShape 2" descr="Afbeeldingsresultaat voor bas van de goor">
            <a:extLst>
              <a:ext uri="{FF2B5EF4-FFF2-40B4-BE49-F238E27FC236}">
                <a16:creationId xmlns:a16="http://schemas.microsoft.com/office/drawing/2014/main" id="{A7936407-EA3E-49F1-9E34-BC4C80A35A3B}"/>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dirty="0"/>
          </a:p>
        </p:txBody>
      </p:sp>
      <p:pic>
        <p:nvPicPr>
          <p:cNvPr id="8" name="Afbeelding 7">
            <a:extLst>
              <a:ext uri="{FF2B5EF4-FFF2-40B4-BE49-F238E27FC236}">
                <a16:creationId xmlns:a16="http://schemas.microsoft.com/office/drawing/2014/main" id="{26172F14-71CC-414D-82A3-9C25111EEDA0}"/>
              </a:ext>
            </a:extLst>
          </p:cNvPr>
          <p:cNvPicPr>
            <a:picLocks noChangeAspect="1"/>
          </p:cNvPicPr>
          <p:nvPr/>
        </p:nvPicPr>
        <p:blipFill>
          <a:blip r:embed="rId3"/>
          <a:stretch>
            <a:fillRect/>
          </a:stretch>
        </p:blipFill>
        <p:spPr>
          <a:xfrm>
            <a:off x="7693627" y="3007425"/>
            <a:ext cx="3401093" cy="2242750"/>
          </a:xfrm>
          <a:prstGeom prst="rect">
            <a:avLst/>
          </a:prstGeom>
        </p:spPr>
      </p:pic>
    </p:spTree>
    <p:extLst>
      <p:ext uri="{BB962C8B-B14F-4D97-AF65-F5344CB8AC3E}">
        <p14:creationId xmlns:p14="http://schemas.microsoft.com/office/powerpoint/2010/main" val="1268644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734F90-5297-4659-952F-0F03193A15F4}"/>
              </a:ext>
            </a:extLst>
          </p:cNvPr>
          <p:cNvSpPr>
            <a:spLocks noGrp="1"/>
          </p:cNvSpPr>
          <p:nvPr>
            <p:ph type="title"/>
          </p:nvPr>
        </p:nvSpPr>
        <p:spPr/>
        <p:txBody>
          <a:bodyPr/>
          <a:lstStyle/>
          <a:p>
            <a:r>
              <a:rPr lang="nl-NL" dirty="0"/>
              <a:t>De bloedsuikerspiegel </a:t>
            </a:r>
          </a:p>
        </p:txBody>
      </p:sp>
      <p:sp>
        <p:nvSpPr>
          <p:cNvPr id="3" name="Tijdelijke aanduiding voor inhoud 2">
            <a:extLst>
              <a:ext uri="{FF2B5EF4-FFF2-40B4-BE49-F238E27FC236}">
                <a16:creationId xmlns:a16="http://schemas.microsoft.com/office/drawing/2014/main" id="{6821499B-0EE0-4A11-990F-A8371B568D54}"/>
              </a:ext>
            </a:extLst>
          </p:cNvPr>
          <p:cNvSpPr>
            <a:spLocks noGrp="1"/>
          </p:cNvSpPr>
          <p:nvPr>
            <p:ph idx="1"/>
          </p:nvPr>
        </p:nvSpPr>
        <p:spPr/>
        <p:txBody>
          <a:bodyPr/>
          <a:lstStyle/>
          <a:p>
            <a:r>
              <a:rPr lang="nl-NL" dirty="0"/>
              <a:t> </a:t>
            </a:r>
          </a:p>
        </p:txBody>
      </p:sp>
      <p:pic>
        <p:nvPicPr>
          <p:cNvPr id="4" name="Picture 2" descr="Afbeeldingsresultaat voor insuline glucagon">
            <a:extLst>
              <a:ext uri="{FF2B5EF4-FFF2-40B4-BE49-F238E27FC236}">
                <a16:creationId xmlns:a16="http://schemas.microsoft.com/office/drawing/2014/main" id="{60EF76CB-D4A0-408A-B8BD-1AFAB6977DB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5433"/>
          <a:stretch/>
        </p:blipFill>
        <p:spPr bwMode="auto">
          <a:xfrm>
            <a:off x="2456036" y="1912057"/>
            <a:ext cx="6957060" cy="3890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4464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18BA52-0F67-4E50-B4B4-76FB0B2B7C26}"/>
              </a:ext>
            </a:extLst>
          </p:cNvPr>
          <p:cNvSpPr>
            <a:spLocks noGrp="1"/>
          </p:cNvSpPr>
          <p:nvPr>
            <p:ph type="title"/>
          </p:nvPr>
        </p:nvSpPr>
        <p:spPr/>
        <p:txBody>
          <a:bodyPr/>
          <a:lstStyle/>
          <a:p>
            <a:r>
              <a:rPr lang="nl-NL" dirty="0"/>
              <a:t>Insuline</a:t>
            </a:r>
          </a:p>
        </p:txBody>
      </p:sp>
      <p:sp>
        <p:nvSpPr>
          <p:cNvPr id="3" name="Tijdelijke aanduiding voor inhoud 2">
            <a:extLst>
              <a:ext uri="{FF2B5EF4-FFF2-40B4-BE49-F238E27FC236}">
                <a16:creationId xmlns:a16="http://schemas.microsoft.com/office/drawing/2014/main" id="{38484CA7-1A10-4355-9E4C-7F28D3460F2E}"/>
              </a:ext>
            </a:extLst>
          </p:cNvPr>
          <p:cNvSpPr>
            <a:spLocks noGrp="1"/>
          </p:cNvSpPr>
          <p:nvPr>
            <p:ph idx="1"/>
          </p:nvPr>
        </p:nvSpPr>
        <p:spPr/>
        <p:txBody>
          <a:bodyPr/>
          <a:lstStyle/>
          <a:p>
            <a:pPr>
              <a:buFont typeface="Arial" panose="020B0604020202020204" pitchFamily="34" charset="0"/>
              <a:buChar char="•"/>
            </a:pPr>
            <a:r>
              <a:rPr lang="nl-NL" dirty="0"/>
              <a:t> Hormoon, afkomstig uit alvleesklier</a:t>
            </a:r>
          </a:p>
          <a:p>
            <a:pPr>
              <a:buFont typeface="Arial" panose="020B0604020202020204" pitchFamily="34" charset="0"/>
              <a:buChar char="•"/>
            </a:pPr>
            <a:r>
              <a:rPr lang="nl-NL" dirty="0"/>
              <a:t> Komt in actie na het eten van een maaltijd</a:t>
            </a:r>
          </a:p>
          <a:p>
            <a:pPr>
              <a:buFont typeface="Arial" panose="020B0604020202020204" pitchFamily="34" charset="0"/>
              <a:buChar char="•"/>
            </a:pPr>
            <a:r>
              <a:rPr lang="nl-NL" dirty="0">
                <a:sym typeface="Wingdings" panose="05000000000000000000" pitchFamily="2" charset="2"/>
              </a:rPr>
              <a:t> Zorgt dat de bloedsuikerspiegel niet te hoog is (&lt; 8 </a:t>
            </a:r>
            <a:r>
              <a:rPr lang="nl-NL" dirty="0" err="1">
                <a:sym typeface="Wingdings" panose="05000000000000000000" pitchFamily="2" charset="2"/>
              </a:rPr>
              <a:t>mmol</a:t>
            </a:r>
            <a:r>
              <a:rPr lang="nl-NL" dirty="0">
                <a:sym typeface="Wingdings" panose="05000000000000000000" pitchFamily="2" charset="2"/>
              </a:rPr>
              <a:t>)</a:t>
            </a:r>
          </a:p>
          <a:p>
            <a:pPr lvl="1">
              <a:buFont typeface="Arial" panose="020B0604020202020204" pitchFamily="34" charset="0"/>
              <a:buChar char="•"/>
            </a:pPr>
            <a:r>
              <a:rPr lang="nl-NL" dirty="0">
                <a:sym typeface="Wingdings" panose="05000000000000000000" pitchFamily="2" charset="2"/>
              </a:rPr>
              <a:t>Zorgt ervoor dat cellen </a:t>
            </a:r>
            <a:r>
              <a:rPr lang="nl-NL" dirty="0">
                <a:solidFill>
                  <a:srgbClr val="CC66FF"/>
                </a:solidFill>
                <a:sym typeface="Wingdings" panose="05000000000000000000" pitchFamily="2" charset="2"/>
              </a:rPr>
              <a:t>glucose</a:t>
            </a:r>
            <a:r>
              <a:rPr lang="nl-NL" dirty="0">
                <a:sym typeface="Wingdings" panose="05000000000000000000" pitchFamily="2" charset="2"/>
              </a:rPr>
              <a:t> binnen laten</a:t>
            </a:r>
          </a:p>
          <a:p>
            <a:pPr lvl="1">
              <a:buFont typeface="Arial" panose="020B0604020202020204" pitchFamily="34" charset="0"/>
              <a:buChar char="•"/>
            </a:pPr>
            <a:r>
              <a:rPr lang="nl-NL" dirty="0">
                <a:solidFill>
                  <a:schemeClr val="accent6">
                    <a:lumMod val="75000"/>
                  </a:schemeClr>
                </a:solidFill>
                <a:sym typeface="Wingdings" panose="05000000000000000000" pitchFamily="2" charset="2"/>
              </a:rPr>
              <a:t>Insuline </a:t>
            </a:r>
            <a:r>
              <a:rPr lang="nl-NL" dirty="0">
                <a:sym typeface="Wingdings" panose="05000000000000000000" pitchFamily="2" charset="2"/>
              </a:rPr>
              <a:t>zet in de cel glucose  glycogeen</a:t>
            </a:r>
          </a:p>
          <a:p>
            <a:pPr>
              <a:buFont typeface="Arial" panose="020B0604020202020204" pitchFamily="34" charset="0"/>
              <a:buChar char="•"/>
            </a:pPr>
            <a:endParaRPr lang="nl-NL" dirty="0">
              <a:sym typeface="Wingdings" panose="05000000000000000000" pitchFamily="2" charset="2"/>
            </a:endParaRPr>
          </a:p>
        </p:txBody>
      </p:sp>
      <p:pic>
        <p:nvPicPr>
          <p:cNvPr id="5" name="Afbeelding 4">
            <a:extLst>
              <a:ext uri="{FF2B5EF4-FFF2-40B4-BE49-F238E27FC236}">
                <a16:creationId xmlns:a16="http://schemas.microsoft.com/office/drawing/2014/main" id="{881A748D-C083-4AF2-82E8-7C2FF580A8AE}"/>
              </a:ext>
            </a:extLst>
          </p:cNvPr>
          <p:cNvPicPr>
            <a:picLocks noChangeAspect="1"/>
          </p:cNvPicPr>
          <p:nvPr/>
        </p:nvPicPr>
        <p:blipFill>
          <a:blip r:embed="rId3"/>
          <a:stretch>
            <a:fillRect/>
          </a:stretch>
        </p:blipFill>
        <p:spPr>
          <a:xfrm>
            <a:off x="7372659" y="3289836"/>
            <a:ext cx="4524375" cy="2914650"/>
          </a:xfrm>
          <a:prstGeom prst="rect">
            <a:avLst/>
          </a:prstGeom>
        </p:spPr>
      </p:pic>
      <p:sp>
        <p:nvSpPr>
          <p:cNvPr id="4" name="Gelijkbenige driehoek 3">
            <a:extLst>
              <a:ext uri="{FF2B5EF4-FFF2-40B4-BE49-F238E27FC236}">
                <a16:creationId xmlns:a16="http://schemas.microsoft.com/office/drawing/2014/main" id="{C097F486-E6CF-469E-91AA-22A604C0EFE3}"/>
              </a:ext>
            </a:extLst>
          </p:cNvPr>
          <p:cNvSpPr/>
          <p:nvPr/>
        </p:nvSpPr>
        <p:spPr>
          <a:xfrm rot="17663318">
            <a:off x="11100547" y="4037521"/>
            <a:ext cx="198487" cy="186855"/>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CC66FF"/>
              </a:solidFill>
            </a:endParaRPr>
          </a:p>
        </p:txBody>
      </p:sp>
    </p:spTree>
    <p:extLst>
      <p:ext uri="{BB962C8B-B14F-4D97-AF65-F5344CB8AC3E}">
        <p14:creationId xmlns:p14="http://schemas.microsoft.com/office/powerpoint/2010/main" val="2322868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E39D90-121F-494F-8F3A-F0D917DF98FE}"/>
              </a:ext>
            </a:extLst>
          </p:cNvPr>
          <p:cNvSpPr>
            <a:spLocks noGrp="1"/>
          </p:cNvSpPr>
          <p:nvPr>
            <p:ph type="title"/>
          </p:nvPr>
        </p:nvSpPr>
        <p:spPr/>
        <p:txBody>
          <a:bodyPr/>
          <a:lstStyle/>
          <a:p>
            <a:r>
              <a:rPr lang="nl-NL" dirty="0"/>
              <a:t>Diabetes</a:t>
            </a:r>
          </a:p>
        </p:txBody>
      </p:sp>
      <p:sp>
        <p:nvSpPr>
          <p:cNvPr id="3" name="Tijdelijke aanduiding voor inhoud 2">
            <a:extLst>
              <a:ext uri="{FF2B5EF4-FFF2-40B4-BE49-F238E27FC236}">
                <a16:creationId xmlns:a16="http://schemas.microsoft.com/office/drawing/2014/main" id="{8CDA21E1-A673-49A6-A855-7E013C099CDA}"/>
              </a:ext>
            </a:extLst>
          </p:cNvPr>
          <p:cNvSpPr>
            <a:spLocks noGrp="1"/>
          </p:cNvSpPr>
          <p:nvPr>
            <p:ph idx="1"/>
          </p:nvPr>
        </p:nvSpPr>
        <p:spPr/>
        <p:txBody>
          <a:bodyPr/>
          <a:lstStyle/>
          <a:p>
            <a:pPr>
              <a:buFont typeface="Arial" panose="020B0604020202020204" pitchFamily="34" charset="0"/>
              <a:buChar char="•"/>
            </a:pPr>
            <a:r>
              <a:rPr lang="nl-NL" dirty="0"/>
              <a:t> Insuline is “kapot”</a:t>
            </a:r>
          </a:p>
          <a:p>
            <a:pPr>
              <a:buFont typeface="Arial" panose="020B0604020202020204" pitchFamily="34" charset="0"/>
              <a:buChar char="•"/>
            </a:pPr>
            <a:r>
              <a:rPr lang="nl-NL" dirty="0"/>
              <a:t> Het lichaam kan zelf de bloedsuikerspiegel niet in stand houden</a:t>
            </a:r>
          </a:p>
          <a:p>
            <a:pPr lvl="1">
              <a:buFont typeface="Arial" panose="020B0604020202020204" pitchFamily="34" charset="0"/>
              <a:buChar char="•"/>
            </a:pPr>
            <a:r>
              <a:rPr lang="nl-NL" dirty="0"/>
              <a:t>Geen insuline</a:t>
            </a:r>
          </a:p>
          <a:p>
            <a:pPr lvl="1">
              <a:buFont typeface="Arial" panose="020B0604020202020204" pitchFamily="34" charset="0"/>
              <a:buChar char="•"/>
            </a:pPr>
            <a:r>
              <a:rPr lang="nl-NL" dirty="0"/>
              <a:t>Geen werkende insuline</a:t>
            </a:r>
          </a:p>
          <a:p>
            <a:pPr>
              <a:buFont typeface="Arial" panose="020B0604020202020204" pitchFamily="34" charset="0"/>
              <a:buChar char="•"/>
            </a:pPr>
            <a:r>
              <a:rPr lang="nl-NL" dirty="0"/>
              <a:t> Gevolg: de cellen gaan niet “open” voor insuline </a:t>
            </a:r>
            <a:r>
              <a:rPr lang="nl-NL" dirty="0">
                <a:sym typeface="Wingdings" panose="05000000000000000000" pitchFamily="2" charset="2"/>
              </a:rPr>
              <a:t> glucose blijft in bloedbaan</a:t>
            </a:r>
            <a:endParaRPr lang="nl-NL" dirty="0"/>
          </a:p>
          <a:p>
            <a:pPr marL="201168" lvl="1" indent="0">
              <a:buNone/>
            </a:pPr>
            <a:endParaRPr lang="nl-NL" dirty="0"/>
          </a:p>
        </p:txBody>
      </p:sp>
      <p:pic>
        <p:nvPicPr>
          <p:cNvPr id="4" name="Picture 2" descr="Afbeeldingsresultaat voor insuline glucagon">
            <a:extLst>
              <a:ext uri="{FF2B5EF4-FFF2-40B4-BE49-F238E27FC236}">
                <a16:creationId xmlns:a16="http://schemas.microsoft.com/office/drawing/2014/main" id="{3FE49ECE-051F-48FB-9401-12C552FD093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5433"/>
          <a:stretch/>
        </p:blipFill>
        <p:spPr bwMode="auto">
          <a:xfrm>
            <a:off x="7683205" y="3927124"/>
            <a:ext cx="3472475" cy="1941970"/>
          </a:xfrm>
          <a:prstGeom prst="rect">
            <a:avLst/>
          </a:prstGeom>
          <a:noFill/>
          <a:extLst>
            <a:ext uri="{909E8E84-426E-40DD-AFC4-6F175D3DCCD1}">
              <a14:hiddenFill xmlns:a14="http://schemas.microsoft.com/office/drawing/2010/main">
                <a:solidFill>
                  <a:srgbClr val="FFFFFF"/>
                </a:solidFill>
              </a14:hiddenFill>
            </a:ext>
          </a:extLst>
        </p:spPr>
      </p:pic>
      <p:cxnSp>
        <p:nvCxnSpPr>
          <p:cNvPr id="6" name="Rechte verbindingslijn 5">
            <a:extLst>
              <a:ext uri="{FF2B5EF4-FFF2-40B4-BE49-F238E27FC236}">
                <a16:creationId xmlns:a16="http://schemas.microsoft.com/office/drawing/2014/main" id="{2A8A488A-A0A9-4FF8-8C54-64E58ABA32AA}"/>
              </a:ext>
            </a:extLst>
          </p:cNvPr>
          <p:cNvCxnSpPr/>
          <p:nvPr/>
        </p:nvCxnSpPr>
        <p:spPr>
          <a:xfrm>
            <a:off x="9074002" y="4622800"/>
            <a:ext cx="345440" cy="3962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a:extLst>
              <a:ext uri="{FF2B5EF4-FFF2-40B4-BE49-F238E27FC236}">
                <a16:creationId xmlns:a16="http://schemas.microsoft.com/office/drawing/2014/main" id="{4D0E376F-3FB4-410E-B29B-A592BA146008}"/>
              </a:ext>
            </a:extLst>
          </p:cNvPr>
          <p:cNvCxnSpPr>
            <a:cxnSpLocks/>
          </p:cNvCxnSpPr>
          <p:nvPr/>
        </p:nvCxnSpPr>
        <p:spPr>
          <a:xfrm flipH="1">
            <a:off x="9100995" y="4622800"/>
            <a:ext cx="291453" cy="3962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4950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C86871-DAA4-486A-AEF2-971E20C1A6D0}"/>
              </a:ext>
            </a:extLst>
          </p:cNvPr>
          <p:cNvSpPr>
            <a:spLocks noGrp="1"/>
          </p:cNvSpPr>
          <p:nvPr>
            <p:ph type="title"/>
          </p:nvPr>
        </p:nvSpPr>
        <p:spPr/>
        <p:txBody>
          <a:bodyPr/>
          <a:lstStyle/>
          <a:p>
            <a:r>
              <a:rPr lang="nl-NL" dirty="0"/>
              <a:t>Diabetes type 1</a:t>
            </a:r>
          </a:p>
        </p:txBody>
      </p:sp>
      <p:sp>
        <p:nvSpPr>
          <p:cNvPr id="3" name="Tijdelijke aanduiding voor inhoud 2">
            <a:extLst>
              <a:ext uri="{FF2B5EF4-FFF2-40B4-BE49-F238E27FC236}">
                <a16:creationId xmlns:a16="http://schemas.microsoft.com/office/drawing/2014/main" id="{CD280536-3ECA-45FB-A175-1A361ED21BD3}"/>
              </a:ext>
            </a:extLst>
          </p:cNvPr>
          <p:cNvSpPr>
            <a:spLocks noGrp="1"/>
          </p:cNvSpPr>
          <p:nvPr>
            <p:ph idx="1"/>
          </p:nvPr>
        </p:nvSpPr>
        <p:spPr/>
        <p:txBody>
          <a:bodyPr/>
          <a:lstStyle/>
          <a:p>
            <a:pPr>
              <a:buFont typeface="Arial" panose="020B0604020202020204" pitchFamily="34" charset="0"/>
              <a:buChar char="•"/>
            </a:pPr>
            <a:r>
              <a:rPr lang="nl-NL" dirty="0"/>
              <a:t> 5% - 10% van alle diabetes gevallen</a:t>
            </a:r>
          </a:p>
          <a:p>
            <a:pPr>
              <a:buFont typeface="Arial" panose="020B0604020202020204" pitchFamily="34" charset="0"/>
              <a:buChar char="•"/>
            </a:pPr>
            <a:r>
              <a:rPr lang="nl-NL" dirty="0"/>
              <a:t> Insuline kan niet meer aangemaakt worden</a:t>
            </a:r>
          </a:p>
          <a:p>
            <a:pPr>
              <a:buFont typeface="Arial" panose="020B0604020202020204" pitchFamily="34" charset="0"/>
              <a:buChar char="•"/>
            </a:pPr>
            <a:r>
              <a:rPr lang="nl-NL" dirty="0"/>
              <a:t> Auto-immuunziekte </a:t>
            </a:r>
          </a:p>
        </p:txBody>
      </p:sp>
    </p:spTree>
    <p:extLst>
      <p:ext uri="{BB962C8B-B14F-4D97-AF65-F5344CB8AC3E}">
        <p14:creationId xmlns:p14="http://schemas.microsoft.com/office/powerpoint/2010/main" val="3644801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D13CAD-FE37-42AE-898A-BCAC064F2D4E}"/>
              </a:ext>
            </a:extLst>
          </p:cNvPr>
          <p:cNvSpPr>
            <a:spLocks noGrp="1"/>
          </p:cNvSpPr>
          <p:nvPr>
            <p:ph type="title"/>
          </p:nvPr>
        </p:nvSpPr>
        <p:spPr/>
        <p:txBody>
          <a:bodyPr/>
          <a:lstStyle/>
          <a:p>
            <a:r>
              <a:rPr lang="nl-NL" dirty="0"/>
              <a:t>Diabetes type 2</a:t>
            </a:r>
          </a:p>
        </p:txBody>
      </p:sp>
      <p:sp>
        <p:nvSpPr>
          <p:cNvPr id="3" name="Tijdelijke aanduiding voor inhoud 2">
            <a:extLst>
              <a:ext uri="{FF2B5EF4-FFF2-40B4-BE49-F238E27FC236}">
                <a16:creationId xmlns:a16="http://schemas.microsoft.com/office/drawing/2014/main" id="{118619B7-8946-49B6-828B-AB76F7DEBDBB}"/>
              </a:ext>
            </a:extLst>
          </p:cNvPr>
          <p:cNvSpPr>
            <a:spLocks noGrp="1"/>
          </p:cNvSpPr>
          <p:nvPr>
            <p:ph idx="1"/>
          </p:nvPr>
        </p:nvSpPr>
        <p:spPr/>
        <p:txBody>
          <a:bodyPr/>
          <a:lstStyle/>
          <a:p>
            <a:pPr>
              <a:buFont typeface="Arial" panose="020B0604020202020204" pitchFamily="34" charset="0"/>
              <a:buChar char="•"/>
            </a:pPr>
            <a:r>
              <a:rPr lang="nl-NL" dirty="0"/>
              <a:t> 90% - 95% van alle diabetes gevallen</a:t>
            </a:r>
          </a:p>
          <a:p>
            <a:pPr>
              <a:buFont typeface="Arial" panose="020B0604020202020204" pitchFamily="34" charset="0"/>
              <a:buChar char="•"/>
            </a:pPr>
            <a:r>
              <a:rPr lang="nl-NL" dirty="0"/>
              <a:t> Insuline resistentie</a:t>
            </a:r>
          </a:p>
          <a:p>
            <a:pPr marL="457200" indent="-457200">
              <a:buAutoNum type="arabicParenR"/>
            </a:pPr>
            <a:r>
              <a:rPr lang="nl-NL" dirty="0"/>
              <a:t>De uitkijkposten nemen insuline (deels) niet meer waar</a:t>
            </a:r>
          </a:p>
          <a:p>
            <a:pPr marL="457200" indent="-457200">
              <a:buAutoNum type="arabicParenR"/>
            </a:pPr>
            <a:r>
              <a:rPr lang="nl-NL" dirty="0"/>
              <a:t>Glucose blijft hoog</a:t>
            </a:r>
          </a:p>
          <a:p>
            <a:pPr marL="457200" indent="-457200">
              <a:buAutoNum type="arabicParenR"/>
            </a:pPr>
            <a:r>
              <a:rPr lang="nl-NL" dirty="0"/>
              <a:t>De alvleesklier blijft insuline het bloed in sturen</a:t>
            </a:r>
          </a:p>
          <a:p>
            <a:pPr marL="457200" indent="-457200">
              <a:buAutoNum type="arabicParenR"/>
            </a:pPr>
            <a:r>
              <a:rPr lang="nl-NL" dirty="0"/>
              <a:t>Alvleesklier raakt moe van hoge vraag naar insuline</a:t>
            </a:r>
          </a:p>
        </p:txBody>
      </p:sp>
      <p:pic>
        <p:nvPicPr>
          <p:cNvPr id="4" name="Afbeelding 3">
            <a:extLst>
              <a:ext uri="{FF2B5EF4-FFF2-40B4-BE49-F238E27FC236}">
                <a16:creationId xmlns:a16="http://schemas.microsoft.com/office/drawing/2014/main" id="{9ADB4CEA-A513-4AA2-9028-C381C0AA7DFF}"/>
              </a:ext>
            </a:extLst>
          </p:cNvPr>
          <p:cNvPicPr>
            <a:picLocks noChangeAspect="1"/>
          </p:cNvPicPr>
          <p:nvPr/>
        </p:nvPicPr>
        <p:blipFill>
          <a:blip r:embed="rId3"/>
          <a:stretch>
            <a:fillRect/>
          </a:stretch>
        </p:blipFill>
        <p:spPr>
          <a:xfrm>
            <a:off x="7372659" y="3289836"/>
            <a:ext cx="4524375" cy="2914650"/>
          </a:xfrm>
          <a:prstGeom prst="rect">
            <a:avLst/>
          </a:prstGeom>
        </p:spPr>
      </p:pic>
      <p:sp>
        <p:nvSpPr>
          <p:cNvPr id="5" name="Gelijkbenige driehoek 4">
            <a:extLst>
              <a:ext uri="{FF2B5EF4-FFF2-40B4-BE49-F238E27FC236}">
                <a16:creationId xmlns:a16="http://schemas.microsoft.com/office/drawing/2014/main" id="{1201F8AB-792A-40C6-8212-F4CAA07BA2D4}"/>
              </a:ext>
            </a:extLst>
          </p:cNvPr>
          <p:cNvSpPr/>
          <p:nvPr/>
        </p:nvSpPr>
        <p:spPr>
          <a:xfrm rot="17663318">
            <a:off x="11100547" y="4037521"/>
            <a:ext cx="198487" cy="186855"/>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CC66FF"/>
              </a:solidFill>
            </a:endParaRPr>
          </a:p>
        </p:txBody>
      </p:sp>
    </p:spTree>
    <p:extLst>
      <p:ext uri="{BB962C8B-B14F-4D97-AF65-F5344CB8AC3E}">
        <p14:creationId xmlns:p14="http://schemas.microsoft.com/office/powerpoint/2010/main" val="2834270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DD58C8-D978-40D6-BEFE-78CEEED71BA7}"/>
              </a:ext>
            </a:extLst>
          </p:cNvPr>
          <p:cNvSpPr>
            <a:spLocks noGrp="1"/>
          </p:cNvSpPr>
          <p:nvPr>
            <p:ph type="title"/>
          </p:nvPr>
        </p:nvSpPr>
        <p:spPr/>
        <p:txBody>
          <a:bodyPr/>
          <a:lstStyle/>
          <a:p>
            <a:r>
              <a:rPr lang="nl-NL" dirty="0"/>
              <a:t>Oorzaken diabetes type 2</a:t>
            </a:r>
          </a:p>
        </p:txBody>
      </p:sp>
      <p:sp>
        <p:nvSpPr>
          <p:cNvPr id="3" name="Tijdelijke aanduiding voor inhoud 2">
            <a:extLst>
              <a:ext uri="{FF2B5EF4-FFF2-40B4-BE49-F238E27FC236}">
                <a16:creationId xmlns:a16="http://schemas.microsoft.com/office/drawing/2014/main" id="{2059E0ED-BEFD-48EB-B6AE-84747FD4A0B1}"/>
              </a:ext>
            </a:extLst>
          </p:cNvPr>
          <p:cNvSpPr>
            <a:spLocks noGrp="1"/>
          </p:cNvSpPr>
          <p:nvPr>
            <p:ph idx="1"/>
          </p:nvPr>
        </p:nvSpPr>
        <p:spPr/>
        <p:txBody>
          <a:bodyPr/>
          <a:lstStyle/>
          <a:p>
            <a:pPr>
              <a:buFont typeface="Arial" panose="020B0604020202020204" pitchFamily="34" charset="0"/>
              <a:buChar char="•"/>
            </a:pPr>
            <a:r>
              <a:rPr lang="nl-NL" dirty="0"/>
              <a:t> Overgewicht (obesitas) leidt vaak tot insuline resistentie</a:t>
            </a:r>
          </a:p>
          <a:p>
            <a:pPr>
              <a:buFont typeface="Arial" panose="020B0604020202020204" pitchFamily="34" charset="0"/>
              <a:buChar char="•"/>
            </a:pPr>
            <a:r>
              <a:rPr lang="nl-NL" dirty="0"/>
              <a:t> 80% van de diabetes patiënten heeft overgewicht</a:t>
            </a:r>
          </a:p>
          <a:p>
            <a:pPr>
              <a:buFont typeface="Arial" panose="020B0604020202020204" pitchFamily="34" charset="0"/>
              <a:buChar char="•"/>
            </a:pPr>
            <a:endParaRPr lang="nl-NL" dirty="0"/>
          </a:p>
          <a:p>
            <a:pPr>
              <a:buFont typeface="Arial" panose="020B0604020202020204" pitchFamily="34" charset="0"/>
              <a:buChar char="•"/>
            </a:pPr>
            <a:r>
              <a:rPr lang="nl-NL" dirty="0"/>
              <a:t> Ouderdom</a:t>
            </a:r>
          </a:p>
          <a:p>
            <a:pPr>
              <a:buFont typeface="Arial" panose="020B0604020202020204" pitchFamily="34" charset="0"/>
              <a:buChar char="•"/>
            </a:pPr>
            <a:r>
              <a:rPr lang="nl-NL" dirty="0"/>
              <a:t> Roken</a:t>
            </a:r>
          </a:p>
          <a:p>
            <a:pPr>
              <a:buFont typeface="Arial" panose="020B0604020202020204" pitchFamily="34" charset="0"/>
              <a:buChar char="•"/>
            </a:pPr>
            <a:r>
              <a:rPr lang="nl-NL" dirty="0"/>
              <a:t> Hoog alcohol gebruik</a:t>
            </a:r>
          </a:p>
          <a:p>
            <a:pPr>
              <a:buFont typeface="Arial" panose="020B0604020202020204" pitchFamily="34" charset="0"/>
              <a:buChar char="•"/>
            </a:pPr>
            <a:r>
              <a:rPr lang="nl-NL" dirty="0"/>
              <a:t> inactiviteit.</a:t>
            </a:r>
          </a:p>
        </p:txBody>
      </p:sp>
    </p:spTree>
    <p:extLst>
      <p:ext uri="{BB962C8B-B14F-4D97-AF65-F5344CB8AC3E}">
        <p14:creationId xmlns:p14="http://schemas.microsoft.com/office/powerpoint/2010/main" val="4037536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fbeeldingsresultaat voor hypo">
            <a:extLst>
              <a:ext uri="{FF2B5EF4-FFF2-40B4-BE49-F238E27FC236}">
                <a16:creationId xmlns:a16="http://schemas.microsoft.com/office/drawing/2014/main" id="{11E28D3A-6E4B-403E-8345-5063C26E0A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9238" y="893903"/>
            <a:ext cx="6753225"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5076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93F502-053C-4DE6-A70D-A21967859122}"/>
              </a:ext>
            </a:extLst>
          </p:cNvPr>
          <p:cNvSpPr>
            <a:spLocks noGrp="1"/>
          </p:cNvSpPr>
          <p:nvPr>
            <p:ph type="title"/>
          </p:nvPr>
        </p:nvSpPr>
        <p:spPr/>
        <p:txBody>
          <a:bodyPr/>
          <a:lstStyle/>
          <a:p>
            <a:r>
              <a:rPr lang="nl-NL" dirty="0"/>
              <a:t>Oplossing </a:t>
            </a:r>
          </a:p>
        </p:txBody>
      </p:sp>
      <p:sp>
        <p:nvSpPr>
          <p:cNvPr id="3" name="Tijdelijke aanduiding voor inhoud 2">
            <a:extLst>
              <a:ext uri="{FF2B5EF4-FFF2-40B4-BE49-F238E27FC236}">
                <a16:creationId xmlns:a16="http://schemas.microsoft.com/office/drawing/2014/main" id="{80EEF44C-0DDB-4B5B-BFDB-EBBC32FB112F}"/>
              </a:ext>
            </a:extLst>
          </p:cNvPr>
          <p:cNvSpPr>
            <a:spLocks noGrp="1"/>
          </p:cNvSpPr>
          <p:nvPr>
            <p:ph idx="1"/>
          </p:nvPr>
        </p:nvSpPr>
        <p:spPr/>
        <p:txBody>
          <a:bodyPr/>
          <a:lstStyle/>
          <a:p>
            <a:pPr>
              <a:buFont typeface="Arial" panose="020B0604020202020204" pitchFamily="34" charset="0"/>
              <a:buChar char="•"/>
            </a:pPr>
            <a:r>
              <a:rPr lang="nl-NL" dirty="0"/>
              <a:t> Bloedsuiker meten met bloedsuiker meter</a:t>
            </a:r>
          </a:p>
          <a:p>
            <a:pPr>
              <a:buFont typeface="Arial" panose="020B0604020202020204" pitchFamily="34" charset="0"/>
              <a:buChar char="•"/>
            </a:pPr>
            <a:r>
              <a:rPr lang="nl-NL" dirty="0"/>
              <a:t> Insuline zelf inbrengen</a:t>
            </a:r>
          </a:p>
          <a:p>
            <a:pPr marL="0" indent="0">
              <a:buNone/>
            </a:pPr>
            <a:r>
              <a:rPr lang="nl-NL" dirty="0">
                <a:sym typeface="Wingdings" panose="05000000000000000000" pitchFamily="2" charset="2"/>
              </a:rPr>
              <a:t> Hoeveelheid afhankelijk van wat je eet.</a:t>
            </a:r>
            <a:endParaRPr lang="nl-NL" dirty="0"/>
          </a:p>
        </p:txBody>
      </p:sp>
      <p:pic>
        <p:nvPicPr>
          <p:cNvPr id="5" name="Picture 2" descr="Afbeeldingsresultaat voor bloedsuikermeter">
            <a:extLst>
              <a:ext uri="{FF2B5EF4-FFF2-40B4-BE49-F238E27FC236}">
                <a16:creationId xmlns:a16="http://schemas.microsoft.com/office/drawing/2014/main" id="{9637AAC7-FC31-444E-9FA2-EA4014797B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5448" y="3429000"/>
            <a:ext cx="3240232" cy="2209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2765039"/>
      </p:ext>
    </p:extLst>
  </p:cSld>
  <p:clrMapOvr>
    <a:masterClrMapping/>
  </p:clrMapOvr>
</p:sld>
</file>

<file path=ppt/theme/theme1.xml><?xml version="1.0" encoding="utf-8"?>
<a:theme xmlns:a="http://schemas.openxmlformats.org/drawingml/2006/main" name="Terugblik">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746</TotalTime>
  <Words>888</Words>
  <Application>Microsoft Office PowerPoint</Application>
  <PresentationFormat>Breedbeeld</PresentationFormat>
  <Paragraphs>123</Paragraphs>
  <Slides>12</Slides>
  <Notes>12</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Arial</vt:lpstr>
      <vt:lpstr>Calibri</vt:lpstr>
      <vt:lpstr>Calibri Light</vt:lpstr>
      <vt:lpstr>Wingdings</vt:lpstr>
      <vt:lpstr>Terugblik</vt:lpstr>
      <vt:lpstr>Hoe zat het ook al weer?</vt:lpstr>
      <vt:lpstr>De bloedsuikerspiegel </vt:lpstr>
      <vt:lpstr>Insuline</vt:lpstr>
      <vt:lpstr>Diabetes</vt:lpstr>
      <vt:lpstr>Diabetes type 1</vt:lpstr>
      <vt:lpstr>Diabetes type 2</vt:lpstr>
      <vt:lpstr>Oorzaken diabetes type 2</vt:lpstr>
      <vt:lpstr>PowerPoint-presentatie</vt:lpstr>
      <vt:lpstr>Oplossing </vt:lpstr>
      <vt:lpstr>Insuline injecteren</vt:lpstr>
      <vt:lpstr>Diabetes type 2</vt:lpstr>
      <vt:lpstr>Sporten en Diabetes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Dian Ossendrijver</dc:creator>
  <cp:lastModifiedBy>Dian Ossendrijver</cp:lastModifiedBy>
  <cp:revision>16</cp:revision>
  <dcterms:created xsi:type="dcterms:W3CDTF">2018-09-26T15:06:06Z</dcterms:created>
  <dcterms:modified xsi:type="dcterms:W3CDTF">2018-09-27T10:22:04Z</dcterms:modified>
</cp:coreProperties>
</file>