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8"/>
  </p:notesMasterIdLst>
  <p:sldIdLst>
    <p:sldId id="257" r:id="rId2"/>
    <p:sldId id="258" r:id="rId3"/>
    <p:sldId id="260" r:id="rId4"/>
    <p:sldId id="265" r:id="rId5"/>
    <p:sldId id="266" r:id="rId6"/>
    <p:sldId id="267"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8609" autoAdjust="0"/>
  </p:normalViewPr>
  <p:slideViewPr>
    <p:cSldViewPr snapToGrid="0">
      <p:cViewPr varScale="1">
        <p:scale>
          <a:sx n="46" d="100"/>
          <a:sy n="46" d="100"/>
        </p:scale>
        <p:origin x="140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68EAE5-99E8-4B96-B8B5-D9FC4C54E5BC}" type="datetimeFigureOut">
              <a:rPr lang="nl-NL" smtClean="0"/>
              <a:t>11-10-2018</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21C6B6-5817-4EFE-A5AB-5625154786E7}" type="slidenum">
              <a:rPr lang="nl-NL" smtClean="0"/>
              <a:t>‹nr.›</a:t>
            </a:fld>
            <a:endParaRPr lang="nl-NL"/>
          </a:p>
        </p:txBody>
      </p:sp>
    </p:spTree>
    <p:extLst>
      <p:ext uri="{BB962C8B-B14F-4D97-AF65-F5344CB8AC3E}">
        <p14:creationId xmlns:p14="http://schemas.microsoft.com/office/powerpoint/2010/main" val="2618373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Oorzaken van hoge bloeddruk</a:t>
            </a:r>
          </a:p>
          <a:p>
            <a:pPr marL="171450" indent="-171450">
              <a:buFontTx/>
              <a:buChar char="-"/>
            </a:pPr>
            <a:r>
              <a:rPr lang="nl-NL" dirty="0"/>
              <a:t>Te veel zoutinname</a:t>
            </a:r>
          </a:p>
          <a:p>
            <a:pPr marL="171450" indent="-171450">
              <a:buFontTx/>
              <a:buChar char="-"/>
            </a:pPr>
            <a:r>
              <a:rPr lang="nl-NL" dirty="0"/>
              <a:t>Onvoldoende groente en fruit eten</a:t>
            </a:r>
          </a:p>
          <a:p>
            <a:pPr marL="171450" indent="-171450">
              <a:buFontTx/>
              <a:buChar char="-"/>
            </a:pPr>
            <a:r>
              <a:rPr lang="nl-NL" dirty="0"/>
              <a:t>Lichamelijke inactiviteit</a:t>
            </a:r>
          </a:p>
          <a:p>
            <a:pPr marL="171450" indent="-171450">
              <a:buFontTx/>
              <a:buChar char="-"/>
            </a:pPr>
            <a:r>
              <a:rPr lang="nl-NL" dirty="0"/>
              <a:t>Overgewicht</a:t>
            </a:r>
          </a:p>
          <a:p>
            <a:pPr marL="171450" indent="-171450">
              <a:buFontTx/>
              <a:buChar char="-"/>
            </a:pPr>
            <a:r>
              <a:rPr lang="nl-NL" dirty="0"/>
              <a:t>Te veel alcohol drinken</a:t>
            </a:r>
          </a:p>
        </p:txBody>
      </p:sp>
      <p:sp>
        <p:nvSpPr>
          <p:cNvPr id="4" name="Tijdelijke aanduiding voor dianummer 3"/>
          <p:cNvSpPr>
            <a:spLocks noGrp="1"/>
          </p:cNvSpPr>
          <p:nvPr>
            <p:ph type="sldNum" sz="quarter" idx="10"/>
          </p:nvPr>
        </p:nvSpPr>
        <p:spPr/>
        <p:txBody>
          <a:bodyPr/>
          <a:lstStyle/>
          <a:p>
            <a:fld id="{C721C6B6-5817-4EFE-A5AB-5625154786E7}" type="slidenum">
              <a:rPr lang="nl-NL" smtClean="0"/>
              <a:t>2</a:t>
            </a:fld>
            <a:endParaRPr lang="nl-NL"/>
          </a:p>
        </p:txBody>
      </p:sp>
    </p:spTree>
    <p:extLst>
      <p:ext uri="{BB962C8B-B14F-4D97-AF65-F5344CB8AC3E}">
        <p14:creationId xmlns:p14="http://schemas.microsoft.com/office/powerpoint/2010/main" val="3938029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Tx/>
              <a:buChar char="-"/>
            </a:pPr>
            <a:r>
              <a:rPr lang="nl-NL" dirty="0"/>
              <a:t>Angina pectoris: deels afsluiting van de kransslagaders, pijn op de borst. Pijn vaak pas nadat meer dan de helft vernauwd is. Bij angina pectoris kan het hart niet genoeg zuurstof leveren (bij inspanning). Daarom is er ook vooral pijn bij inspanning</a:t>
            </a:r>
          </a:p>
          <a:p>
            <a:pPr marL="171450" indent="-171450">
              <a:buFontTx/>
              <a:buChar char="-"/>
            </a:pPr>
            <a:r>
              <a:rPr lang="nl-NL" dirty="0"/>
              <a:t>Hart infarct: volledige afsluiting van de kransslagaders. Volledige afsluiting door een klein stolsel een vernauwd bloedvat volledig afsluit. Hart is een spier en krijgt geen zuurstof meer. Een deel van het hart zal stoppen met werken (pompen). Klachten ontstaan geleidelijk: armen, kaak, rug. Misselijkheid/braken</a:t>
            </a:r>
          </a:p>
          <a:p>
            <a:pPr marL="171450" indent="-171450">
              <a:buFontTx/>
              <a:buChar char="-"/>
            </a:pPr>
            <a:r>
              <a:rPr lang="nl-NL" dirty="0"/>
              <a:t>Beroerte: herseninfarct, hersenbloeding: een bloedvat in de hersenen is volledig afgesloten. Een deel van de hersenen krijgt geen zuurstof. Mond, spraak arm. </a:t>
            </a:r>
          </a:p>
          <a:p>
            <a:pPr marL="171450" indent="-171450">
              <a:buFontTx/>
              <a:buChar char="-"/>
            </a:pPr>
            <a:r>
              <a:rPr lang="nl-NL" dirty="0"/>
              <a:t>Etalage benen: deels vernauwing in de benen. Pijn met name bij beweging. Bloedtoevoer is slecht. Veel 50 plussers krijgen hier mee te maken</a:t>
            </a:r>
          </a:p>
          <a:p>
            <a:pPr marL="0" indent="0">
              <a:buFontTx/>
              <a:buNone/>
            </a:pPr>
            <a:r>
              <a:rPr lang="nl-NL" dirty="0"/>
              <a:t>	(trombose is de vorming van stolsels, kan in aders én slagaders)</a:t>
            </a:r>
          </a:p>
          <a:p>
            <a:pPr marL="171450" indent="-171450">
              <a:buFontTx/>
              <a:buChar char="-"/>
            </a:pPr>
            <a:endParaRPr lang="nl-NL" dirty="0"/>
          </a:p>
          <a:p>
            <a:pPr marL="171450" indent="-171450">
              <a:buFontTx/>
              <a:buChar char="-"/>
            </a:pPr>
            <a:endParaRPr lang="nl-NL" dirty="0"/>
          </a:p>
        </p:txBody>
      </p:sp>
      <p:sp>
        <p:nvSpPr>
          <p:cNvPr id="4" name="Tijdelijke aanduiding voor dianummer 3"/>
          <p:cNvSpPr>
            <a:spLocks noGrp="1"/>
          </p:cNvSpPr>
          <p:nvPr>
            <p:ph type="sldNum" sz="quarter" idx="10"/>
          </p:nvPr>
        </p:nvSpPr>
        <p:spPr/>
        <p:txBody>
          <a:bodyPr/>
          <a:lstStyle/>
          <a:p>
            <a:fld id="{C721C6B6-5817-4EFE-A5AB-5625154786E7}" type="slidenum">
              <a:rPr lang="nl-NL" smtClean="0"/>
              <a:t>4</a:t>
            </a:fld>
            <a:endParaRPr lang="nl-NL"/>
          </a:p>
        </p:txBody>
      </p:sp>
    </p:spTree>
    <p:extLst>
      <p:ext uri="{BB962C8B-B14F-4D97-AF65-F5344CB8AC3E}">
        <p14:creationId xmlns:p14="http://schemas.microsoft.com/office/powerpoint/2010/main" val="742599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nl-NL"/>
              <a:t>Klik om stijl te bewerken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dirty="0"/>
              <a:t>10/11/2018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dirty="0"/>
              <a:t>10/11/2018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dirty="0"/>
              <a:t>10/11/2018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dirty="0"/>
              <a:t>10/11/2018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nl-NL"/>
              <a:t>Klik om stijl te bewerken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486F077B-A50F-4D64-8574-E2D6A98A5553}" type="datetimeFigureOut">
              <a:rPr lang="en-US" dirty="0"/>
              <a:t>10/11/2018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nl-NL"/>
              <a:t>Klik om stijl te bewerken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dirty="0"/>
              <a:t>10/11/2018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nl-NL"/>
              <a:t>Klik om stijl te bewerken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097280" y="2582334"/>
            <a:ext cx="4937760" cy="33782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217920" y="2582334"/>
            <a:ext cx="4937760" cy="33782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dirty="0"/>
              <a:t>10/11/2018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dirty="0"/>
              <a:t>10/11/2018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dirty="0"/>
              <a:t>10/11/2018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nl-NL"/>
              <a:t>Klik om stijl te bewerken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271A48-F18A-45B3-BC05-1E27DA3F88AF}" type="datetimeFigureOut">
              <a:rPr lang="en-US" dirty="0"/>
              <a:t>10/11/2018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65B747F8-9654-4282-85D2-65F41AAE7A75}" type="datetimeFigureOut">
              <a:rPr lang="en-US" dirty="0"/>
              <a:t>10/11/2018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nl-NL"/>
              <a:t>Klik om stijl te bewerken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dirty="0"/>
              <a:t>10/11/2018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‹nr.›</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descr="Gerelateerde afbeelding">
            <a:extLst>
              <a:ext uri="{FF2B5EF4-FFF2-40B4-BE49-F238E27FC236}">
                <a16:creationId xmlns:a16="http://schemas.microsoft.com/office/drawing/2014/main" id="{1070C8DF-F240-4B3A-802E-48526EC6E3A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264593" y="1346200"/>
            <a:ext cx="5380037" cy="4165600"/>
          </a:xfrm>
          <a:prstGeom prst="rect">
            <a:avLst/>
          </a:prstGeom>
          <a:noFill/>
          <a:ln>
            <a:noFill/>
          </a:ln>
        </p:spPr>
      </p:pic>
      <p:pic>
        <p:nvPicPr>
          <p:cNvPr id="3" name="Afbeelding 2" descr="Afbeeldingsresultaat voor kleine en grote bloedsomloop">
            <a:extLst>
              <a:ext uri="{FF2B5EF4-FFF2-40B4-BE49-F238E27FC236}">
                <a16:creationId xmlns:a16="http://schemas.microsoft.com/office/drawing/2014/main" id="{3B809F6C-B0A5-4044-9EA7-FEFAFDC5F0D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47369" y="1430020"/>
            <a:ext cx="5380037" cy="4081780"/>
          </a:xfrm>
          <a:prstGeom prst="rect">
            <a:avLst/>
          </a:prstGeom>
          <a:noFill/>
          <a:ln>
            <a:noFill/>
          </a:ln>
        </p:spPr>
      </p:pic>
    </p:spTree>
    <p:extLst>
      <p:ext uri="{BB962C8B-B14F-4D97-AF65-F5344CB8AC3E}">
        <p14:creationId xmlns:p14="http://schemas.microsoft.com/office/powerpoint/2010/main" val="2718864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DFB521-0CA6-4A1E-B8D7-D47A4FCEF036}"/>
              </a:ext>
            </a:extLst>
          </p:cNvPr>
          <p:cNvSpPr>
            <a:spLocks noGrp="1"/>
          </p:cNvSpPr>
          <p:nvPr>
            <p:ph type="title"/>
          </p:nvPr>
        </p:nvSpPr>
        <p:spPr/>
        <p:txBody>
          <a:bodyPr/>
          <a:lstStyle/>
          <a:p>
            <a:r>
              <a:rPr lang="nl-NL" dirty="0"/>
              <a:t>Bloeddruk</a:t>
            </a:r>
          </a:p>
        </p:txBody>
      </p:sp>
      <p:graphicFrame>
        <p:nvGraphicFramePr>
          <p:cNvPr id="4" name="Tijdelijke aanduiding voor inhoud 3">
            <a:extLst>
              <a:ext uri="{FF2B5EF4-FFF2-40B4-BE49-F238E27FC236}">
                <a16:creationId xmlns:a16="http://schemas.microsoft.com/office/drawing/2014/main" id="{42861B20-ADEB-4DF1-B9B1-10546FF9E19F}"/>
              </a:ext>
            </a:extLst>
          </p:cNvPr>
          <p:cNvGraphicFramePr>
            <a:graphicFrameLocks noGrp="1"/>
          </p:cNvGraphicFramePr>
          <p:nvPr>
            <p:ph idx="1"/>
            <p:extLst>
              <p:ext uri="{D42A27DB-BD31-4B8C-83A1-F6EECF244321}">
                <p14:modId xmlns:p14="http://schemas.microsoft.com/office/powerpoint/2010/main" val="1893646567"/>
              </p:ext>
            </p:extLst>
          </p:nvPr>
        </p:nvGraphicFramePr>
        <p:xfrm>
          <a:off x="1097280" y="2364056"/>
          <a:ext cx="10058400" cy="1854200"/>
        </p:xfrm>
        <a:graphic>
          <a:graphicData uri="http://schemas.openxmlformats.org/drawingml/2006/table">
            <a:tbl>
              <a:tblPr firstRow="1" bandRow="1">
                <a:tableStyleId>{5940675A-B579-460E-94D1-54222C63F5DA}</a:tableStyleId>
              </a:tblPr>
              <a:tblGrid>
                <a:gridCol w="5029200">
                  <a:extLst>
                    <a:ext uri="{9D8B030D-6E8A-4147-A177-3AD203B41FA5}">
                      <a16:colId xmlns:a16="http://schemas.microsoft.com/office/drawing/2014/main" val="1067006417"/>
                    </a:ext>
                  </a:extLst>
                </a:gridCol>
                <a:gridCol w="5029200">
                  <a:extLst>
                    <a:ext uri="{9D8B030D-6E8A-4147-A177-3AD203B41FA5}">
                      <a16:colId xmlns:a16="http://schemas.microsoft.com/office/drawing/2014/main" val="1384444610"/>
                    </a:ext>
                  </a:extLst>
                </a:gridCol>
              </a:tblGrid>
              <a:tr h="370840">
                <a:tc>
                  <a:txBody>
                    <a:bodyPr/>
                    <a:lstStyle/>
                    <a:p>
                      <a:r>
                        <a:rPr lang="nl-NL" b="1" dirty="0"/>
                        <a:t>Systolische bloeddruk </a:t>
                      </a:r>
                      <a:r>
                        <a:rPr lang="nl-NL" b="0" dirty="0"/>
                        <a:t>– bovendruk</a:t>
                      </a:r>
                      <a:endParaRPr lang="nl-NL" b="1" dirty="0"/>
                    </a:p>
                  </a:txBody>
                  <a:tcPr/>
                </a:tc>
                <a:tc>
                  <a:txBody>
                    <a:bodyPr/>
                    <a:lstStyle/>
                    <a:p>
                      <a:r>
                        <a:rPr lang="nl-NL" b="1" dirty="0"/>
                        <a:t>Diastolische bloeddruk </a:t>
                      </a:r>
                      <a:r>
                        <a:rPr lang="nl-NL" b="0" dirty="0"/>
                        <a:t>- onderdruk</a:t>
                      </a:r>
                      <a:endParaRPr lang="nl-NL" b="1" dirty="0"/>
                    </a:p>
                  </a:txBody>
                  <a:tcPr/>
                </a:tc>
                <a:extLst>
                  <a:ext uri="{0D108BD9-81ED-4DB2-BD59-A6C34878D82A}">
                    <a16:rowId xmlns:a16="http://schemas.microsoft.com/office/drawing/2014/main" val="1841793313"/>
                  </a:ext>
                </a:extLst>
              </a:tr>
              <a:tr h="370840">
                <a:tc>
                  <a:txBody>
                    <a:bodyPr/>
                    <a:lstStyle/>
                    <a:p>
                      <a:r>
                        <a:rPr lang="nl-NL" dirty="0"/>
                        <a:t>120 mm Hg</a:t>
                      </a:r>
                    </a:p>
                  </a:txBody>
                  <a:tcPr/>
                </a:tc>
                <a:tc>
                  <a:txBody>
                    <a:bodyPr/>
                    <a:lstStyle/>
                    <a:p>
                      <a:r>
                        <a:rPr lang="nl-NL" dirty="0"/>
                        <a:t>80 mm Hg</a:t>
                      </a:r>
                    </a:p>
                  </a:txBody>
                  <a:tcPr/>
                </a:tc>
                <a:extLst>
                  <a:ext uri="{0D108BD9-81ED-4DB2-BD59-A6C34878D82A}">
                    <a16:rowId xmlns:a16="http://schemas.microsoft.com/office/drawing/2014/main" val="1827610653"/>
                  </a:ext>
                </a:extLst>
              </a:tr>
              <a:tr h="370840">
                <a:tc>
                  <a:txBody>
                    <a:bodyPr/>
                    <a:lstStyle/>
                    <a:p>
                      <a:r>
                        <a:rPr lang="nl-NL" dirty="0"/>
                        <a:t>Het moment dat de druk het hoogst is</a:t>
                      </a:r>
                    </a:p>
                  </a:txBody>
                  <a:tcPr/>
                </a:tc>
                <a:tc>
                  <a:txBody>
                    <a:bodyPr/>
                    <a:lstStyle/>
                    <a:p>
                      <a:r>
                        <a:rPr lang="nl-NL" dirty="0"/>
                        <a:t>Het moment dat de druk het laagst is</a:t>
                      </a:r>
                    </a:p>
                  </a:txBody>
                  <a:tcPr/>
                </a:tc>
                <a:extLst>
                  <a:ext uri="{0D108BD9-81ED-4DB2-BD59-A6C34878D82A}">
                    <a16:rowId xmlns:a16="http://schemas.microsoft.com/office/drawing/2014/main" val="3736161666"/>
                  </a:ext>
                </a:extLst>
              </a:tr>
              <a:tr h="370840">
                <a:tc>
                  <a:txBody>
                    <a:bodyPr/>
                    <a:lstStyle/>
                    <a:p>
                      <a:r>
                        <a:rPr lang="nl-NL" dirty="0"/>
                        <a:t>Wanneer bloed de slagader ingaat</a:t>
                      </a:r>
                    </a:p>
                  </a:txBody>
                  <a:tcPr/>
                </a:tc>
                <a:tc>
                  <a:txBody>
                    <a:bodyPr/>
                    <a:lstStyle/>
                    <a:p>
                      <a:r>
                        <a:rPr lang="nl-NL" dirty="0"/>
                        <a:t>Wanneer de kamers zich vullen </a:t>
                      </a:r>
                    </a:p>
                  </a:txBody>
                  <a:tcPr/>
                </a:tc>
                <a:extLst>
                  <a:ext uri="{0D108BD9-81ED-4DB2-BD59-A6C34878D82A}">
                    <a16:rowId xmlns:a16="http://schemas.microsoft.com/office/drawing/2014/main" val="2414752040"/>
                  </a:ext>
                </a:extLst>
              </a:tr>
              <a:tr h="370840">
                <a:tc>
                  <a:txBody>
                    <a:bodyPr/>
                    <a:lstStyle/>
                    <a:p>
                      <a:r>
                        <a:rPr lang="nl-NL" dirty="0"/>
                        <a:t>Te hoog: 140 mm Hg</a:t>
                      </a:r>
                    </a:p>
                  </a:txBody>
                  <a:tcPr/>
                </a:tc>
                <a:tc>
                  <a:txBody>
                    <a:bodyPr/>
                    <a:lstStyle/>
                    <a:p>
                      <a:r>
                        <a:rPr lang="nl-NL" dirty="0"/>
                        <a:t>Te laag: 90 mm Hg</a:t>
                      </a:r>
                    </a:p>
                  </a:txBody>
                  <a:tcPr/>
                </a:tc>
                <a:extLst>
                  <a:ext uri="{0D108BD9-81ED-4DB2-BD59-A6C34878D82A}">
                    <a16:rowId xmlns:a16="http://schemas.microsoft.com/office/drawing/2014/main" val="3694617996"/>
                  </a:ext>
                </a:extLst>
              </a:tr>
            </a:tbl>
          </a:graphicData>
        </a:graphic>
      </p:graphicFrame>
      <p:sp>
        <p:nvSpPr>
          <p:cNvPr id="5" name="Tekstvak 4">
            <a:extLst>
              <a:ext uri="{FF2B5EF4-FFF2-40B4-BE49-F238E27FC236}">
                <a16:creationId xmlns:a16="http://schemas.microsoft.com/office/drawing/2014/main" id="{47F39069-FC3D-4F91-AB20-E687F173D0EC}"/>
              </a:ext>
            </a:extLst>
          </p:cNvPr>
          <p:cNvSpPr txBox="1"/>
          <p:nvPr/>
        </p:nvSpPr>
        <p:spPr>
          <a:xfrm>
            <a:off x="1097280" y="4849091"/>
            <a:ext cx="10058400" cy="400110"/>
          </a:xfrm>
          <a:prstGeom prst="rect">
            <a:avLst/>
          </a:prstGeom>
          <a:noFill/>
        </p:spPr>
        <p:txBody>
          <a:bodyPr wrap="square" rtlCol="0">
            <a:spAutoFit/>
          </a:bodyPr>
          <a:lstStyle/>
          <a:p>
            <a:r>
              <a:rPr lang="nl-NL" sz="2000" dirty="0"/>
              <a:t>Een te hoge bloeddruk kan leiden tot beschadiging van de bloedvatwand</a:t>
            </a:r>
          </a:p>
        </p:txBody>
      </p:sp>
    </p:spTree>
    <p:extLst>
      <p:ext uri="{BB962C8B-B14F-4D97-AF65-F5344CB8AC3E}">
        <p14:creationId xmlns:p14="http://schemas.microsoft.com/office/powerpoint/2010/main" val="3897016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C27EBA-30DA-4F7E-BF70-9F5D1A8D5D74}"/>
              </a:ext>
            </a:extLst>
          </p:cNvPr>
          <p:cNvSpPr>
            <a:spLocks noGrp="1"/>
          </p:cNvSpPr>
          <p:nvPr>
            <p:ph type="title"/>
          </p:nvPr>
        </p:nvSpPr>
        <p:spPr/>
        <p:txBody>
          <a:bodyPr/>
          <a:lstStyle/>
          <a:p>
            <a:r>
              <a:rPr lang="nl-NL" dirty="0"/>
              <a:t>Ader verkalking (</a:t>
            </a:r>
            <a:r>
              <a:rPr lang="nl-NL" b="1" dirty="0" err="1"/>
              <a:t>arterosclerose</a:t>
            </a:r>
            <a:r>
              <a:rPr lang="nl-NL" dirty="0"/>
              <a:t>)</a:t>
            </a:r>
          </a:p>
        </p:txBody>
      </p:sp>
      <p:sp>
        <p:nvSpPr>
          <p:cNvPr id="3" name="Tijdelijke aanduiding voor inhoud 2">
            <a:extLst>
              <a:ext uri="{FF2B5EF4-FFF2-40B4-BE49-F238E27FC236}">
                <a16:creationId xmlns:a16="http://schemas.microsoft.com/office/drawing/2014/main" id="{02AAA49C-BB0D-41B2-A076-F0706F33AE18}"/>
              </a:ext>
            </a:extLst>
          </p:cNvPr>
          <p:cNvSpPr>
            <a:spLocks noGrp="1"/>
          </p:cNvSpPr>
          <p:nvPr>
            <p:ph idx="1"/>
          </p:nvPr>
        </p:nvSpPr>
        <p:spPr>
          <a:xfrm>
            <a:off x="1097280" y="1845734"/>
            <a:ext cx="10058400" cy="4023360"/>
          </a:xfrm>
        </p:spPr>
        <p:txBody>
          <a:bodyPr/>
          <a:lstStyle/>
          <a:p>
            <a:pPr>
              <a:buFont typeface="Arial" panose="020B0604020202020204" pitchFamily="34" charset="0"/>
              <a:buChar char="•"/>
            </a:pPr>
            <a:r>
              <a:rPr lang="nl-NL" dirty="0"/>
              <a:t> Gladde bloedvatwand (slagader) </a:t>
            </a:r>
            <a:r>
              <a:rPr lang="nl-NL" dirty="0">
                <a:sym typeface="Wingdings" panose="05000000000000000000" pitchFamily="2" charset="2"/>
              </a:rPr>
              <a:t> ruw (beschadigingen) </a:t>
            </a:r>
          </a:p>
          <a:p>
            <a:pPr>
              <a:buFont typeface="Arial" panose="020B0604020202020204" pitchFamily="34" charset="0"/>
              <a:buChar char="•"/>
            </a:pPr>
            <a:r>
              <a:rPr lang="nl-NL" dirty="0">
                <a:sym typeface="Wingdings" panose="05000000000000000000" pitchFamily="2" charset="2"/>
              </a:rPr>
              <a:t> </a:t>
            </a:r>
            <a:r>
              <a:rPr lang="nl-NL" dirty="0"/>
              <a:t>Té veel LDL cholesterol in het bloed</a:t>
            </a:r>
          </a:p>
          <a:p>
            <a:pPr>
              <a:buFont typeface="Arial" panose="020B0604020202020204" pitchFamily="34" charset="0"/>
              <a:buChar char="•"/>
            </a:pPr>
            <a:r>
              <a:rPr lang="nl-NL" dirty="0"/>
              <a:t> LDL cholesterol hecht zich aan beschadigde ruwe wand</a:t>
            </a:r>
          </a:p>
          <a:p>
            <a:pPr>
              <a:buFont typeface="Arial" panose="020B0604020202020204" pitchFamily="34" charset="0"/>
              <a:buChar char="•"/>
            </a:pPr>
            <a:r>
              <a:rPr lang="nl-NL" dirty="0"/>
              <a:t> Dikke, verharde plek in slagader (plaque) </a:t>
            </a:r>
          </a:p>
          <a:p>
            <a:pPr>
              <a:buFont typeface="Arial" panose="020B0604020202020204" pitchFamily="34" charset="0"/>
              <a:buChar char="•"/>
            </a:pPr>
            <a:r>
              <a:rPr lang="nl-NL" dirty="0"/>
              <a:t> Kan leiden tot volledige vernauwing</a:t>
            </a:r>
          </a:p>
          <a:p>
            <a:pPr>
              <a:buFont typeface="Arial" panose="020B0604020202020204" pitchFamily="34" charset="0"/>
              <a:buChar char="•"/>
            </a:pPr>
            <a:endParaRPr lang="nl-NL" dirty="0"/>
          </a:p>
          <a:p>
            <a:pPr>
              <a:buFont typeface="Arial" panose="020B0604020202020204" pitchFamily="34" charset="0"/>
              <a:buChar char="•"/>
            </a:pPr>
            <a:r>
              <a:rPr lang="nl-NL" dirty="0"/>
              <a:t> Beschadiging van plaque: stolsel laat los en gaat de bloedbaan in</a:t>
            </a:r>
          </a:p>
        </p:txBody>
      </p:sp>
      <p:pic>
        <p:nvPicPr>
          <p:cNvPr id="1028" name="Picture 4" descr="Stadia van slagaderverkalking">
            <a:extLst>
              <a:ext uri="{FF2B5EF4-FFF2-40B4-BE49-F238E27FC236}">
                <a16:creationId xmlns:a16="http://schemas.microsoft.com/office/drawing/2014/main" id="{8913E709-D512-4392-A2A1-D73F9FBFEB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6833" y="1845734"/>
            <a:ext cx="3797314" cy="42666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7703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4B8E6C-BA9B-4158-8152-3D6E9BA2C432}"/>
              </a:ext>
            </a:extLst>
          </p:cNvPr>
          <p:cNvSpPr>
            <a:spLocks noGrp="1"/>
          </p:cNvSpPr>
          <p:nvPr>
            <p:ph type="title"/>
          </p:nvPr>
        </p:nvSpPr>
        <p:spPr/>
        <p:txBody>
          <a:bodyPr/>
          <a:lstStyle/>
          <a:p>
            <a:r>
              <a:rPr lang="nl-NL" dirty="0"/>
              <a:t>Gevolgen</a:t>
            </a:r>
          </a:p>
        </p:txBody>
      </p:sp>
      <p:sp>
        <p:nvSpPr>
          <p:cNvPr id="3" name="Tijdelijke aanduiding voor inhoud 2">
            <a:extLst>
              <a:ext uri="{FF2B5EF4-FFF2-40B4-BE49-F238E27FC236}">
                <a16:creationId xmlns:a16="http://schemas.microsoft.com/office/drawing/2014/main" id="{94393C1A-19D7-45C4-8E82-BB0C38D54C13}"/>
              </a:ext>
            </a:extLst>
          </p:cNvPr>
          <p:cNvSpPr>
            <a:spLocks noGrp="1"/>
          </p:cNvSpPr>
          <p:nvPr>
            <p:ph idx="1"/>
          </p:nvPr>
        </p:nvSpPr>
        <p:spPr/>
        <p:txBody>
          <a:bodyPr/>
          <a:lstStyle/>
          <a:p>
            <a:pPr marL="0" indent="0">
              <a:buNone/>
            </a:pPr>
            <a:r>
              <a:rPr lang="nl-NL" dirty="0"/>
              <a:t>Zuurstof tekort in achterliggende delen</a:t>
            </a:r>
          </a:p>
        </p:txBody>
      </p:sp>
      <p:pic>
        <p:nvPicPr>
          <p:cNvPr id="2052" name="Picture 4" descr="Afbeeldingsresultaat voor beroerte">
            <a:extLst>
              <a:ext uri="{FF2B5EF4-FFF2-40B4-BE49-F238E27FC236}">
                <a16:creationId xmlns:a16="http://schemas.microsoft.com/office/drawing/2014/main" id="{4A01ADA1-8334-4703-BA40-20A91D75467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379" r="7644"/>
          <a:stretch/>
        </p:blipFill>
        <p:spPr bwMode="auto">
          <a:xfrm>
            <a:off x="4094018" y="2686048"/>
            <a:ext cx="4003964" cy="2762249"/>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Afbeeldingsresultaat voor hart aanval">
            <a:extLst>
              <a:ext uri="{FF2B5EF4-FFF2-40B4-BE49-F238E27FC236}">
                <a16:creationId xmlns:a16="http://schemas.microsoft.com/office/drawing/2014/main" id="{4F52CB18-EE85-4766-BA51-3FE352BA998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007" y="2686048"/>
            <a:ext cx="3448050" cy="276225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Afbeeldingsresultaat voor etalagebenen">
            <a:extLst>
              <a:ext uri="{FF2B5EF4-FFF2-40B4-BE49-F238E27FC236}">
                <a16:creationId xmlns:a16="http://schemas.microsoft.com/office/drawing/2014/main" id="{0F24D0E4-4097-400D-81DC-D5DEB691BFC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03953" y="2686048"/>
            <a:ext cx="3682999" cy="2762249"/>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a:extLst>
              <a:ext uri="{FF2B5EF4-FFF2-40B4-BE49-F238E27FC236}">
                <a16:creationId xmlns:a16="http://schemas.microsoft.com/office/drawing/2014/main" id="{DA0EAABF-5966-4E2B-B2EC-5139DE68C4C7}"/>
              </a:ext>
            </a:extLst>
          </p:cNvPr>
          <p:cNvSpPr txBox="1"/>
          <p:nvPr/>
        </p:nvSpPr>
        <p:spPr>
          <a:xfrm>
            <a:off x="421930" y="5448297"/>
            <a:ext cx="2855075" cy="830997"/>
          </a:xfrm>
          <a:prstGeom prst="rect">
            <a:avLst/>
          </a:prstGeom>
          <a:noFill/>
        </p:spPr>
        <p:txBody>
          <a:bodyPr wrap="square" rtlCol="0">
            <a:spAutoFit/>
          </a:bodyPr>
          <a:lstStyle/>
          <a:p>
            <a:r>
              <a:rPr lang="nl-NL" sz="2400" b="1" dirty="0"/>
              <a:t>Angina Pectoris</a:t>
            </a:r>
          </a:p>
          <a:p>
            <a:r>
              <a:rPr lang="nl-NL" sz="2400" b="1" dirty="0"/>
              <a:t>Hart infarct</a:t>
            </a:r>
          </a:p>
        </p:txBody>
      </p:sp>
      <p:sp>
        <p:nvSpPr>
          <p:cNvPr id="9" name="Tekstvak 8">
            <a:extLst>
              <a:ext uri="{FF2B5EF4-FFF2-40B4-BE49-F238E27FC236}">
                <a16:creationId xmlns:a16="http://schemas.microsoft.com/office/drawing/2014/main" id="{AE1A986F-AE78-488D-8C35-05ABADDCB8F2}"/>
              </a:ext>
            </a:extLst>
          </p:cNvPr>
          <p:cNvSpPr txBox="1"/>
          <p:nvPr/>
        </p:nvSpPr>
        <p:spPr>
          <a:xfrm>
            <a:off x="4094018" y="5457614"/>
            <a:ext cx="2855075" cy="461665"/>
          </a:xfrm>
          <a:prstGeom prst="rect">
            <a:avLst/>
          </a:prstGeom>
          <a:noFill/>
        </p:spPr>
        <p:txBody>
          <a:bodyPr wrap="square" rtlCol="0">
            <a:spAutoFit/>
          </a:bodyPr>
          <a:lstStyle/>
          <a:p>
            <a:r>
              <a:rPr lang="nl-NL" sz="2400" b="1" dirty="0"/>
              <a:t>Beroerte</a:t>
            </a:r>
          </a:p>
        </p:txBody>
      </p:sp>
      <p:sp>
        <p:nvSpPr>
          <p:cNvPr id="10" name="Tekstvak 9">
            <a:extLst>
              <a:ext uri="{FF2B5EF4-FFF2-40B4-BE49-F238E27FC236}">
                <a16:creationId xmlns:a16="http://schemas.microsoft.com/office/drawing/2014/main" id="{6A9ACDFE-8A19-4105-A44D-131E8BEDBBE2}"/>
              </a:ext>
            </a:extLst>
          </p:cNvPr>
          <p:cNvSpPr txBox="1"/>
          <p:nvPr/>
        </p:nvSpPr>
        <p:spPr>
          <a:xfrm>
            <a:off x="9131877" y="5457614"/>
            <a:ext cx="2855075" cy="461665"/>
          </a:xfrm>
          <a:prstGeom prst="rect">
            <a:avLst/>
          </a:prstGeom>
          <a:noFill/>
        </p:spPr>
        <p:txBody>
          <a:bodyPr wrap="square" rtlCol="0">
            <a:spAutoFit/>
          </a:bodyPr>
          <a:lstStyle/>
          <a:p>
            <a:r>
              <a:rPr lang="nl-NL" sz="2400" b="1" dirty="0"/>
              <a:t>Etalage benen</a:t>
            </a:r>
          </a:p>
        </p:txBody>
      </p:sp>
    </p:spTree>
    <p:extLst>
      <p:ext uri="{BB962C8B-B14F-4D97-AF65-F5344CB8AC3E}">
        <p14:creationId xmlns:p14="http://schemas.microsoft.com/office/powerpoint/2010/main" val="3280542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7E5509-C646-4956-9938-93086C2214A5}"/>
              </a:ext>
            </a:extLst>
          </p:cNvPr>
          <p:cNvSpPr>
            <a:spLocks noGrp="1"/>
          </p:cNvSpPr>
          <p:nvPr>
            <p:ph type="title"/>
          </p:nvPr>
        </p:nvSpPr>
        <p:spPr/>
        <p:txBody>
          <a:bodyPr/>
          <a:lstStyle/>
          <a:p>
            <a:r>
              <a:rPr lang="nl-NL" dirty="0"/>
              <a:t>Oorzaken hart- en vaatziekten</a:t>
            </a:r>
          </a:p>
        </p:txBody>
      </p:sp>
      <p:sp>
        <p:nvSpPr>
          <p:cNvPr id="3" name="Tijdelijke aanduiding voor inhoud 2">
            <a:extLst>
              <a:ext uri="{FF2B5EF4-FFF2-40B4-BE49-F238E27FC236}">
                <a16:creationId xmlns:a16="http://schemas.microsoft.com/office/drawing/2014/main" id="{5B0A4C15-C2B5-49A5-AC2B-530798715614}"/>
              </a:ext>
            </a:extLst>
          </p:cNvPr>
          <p:cNvSpPr>
            <a:spLocks noGrp="1"/>
          </p:cNvSpPr>
          <p:nvPr>
            <p:ph idx="1"/>
          </p:nvPr>
        </p:nvSpPr>
        <p:spPr/>
        <p:txBody>
          <a:bodyPr/>
          <a:lstStyle/>
          <a:p>
            <a:pPr>
              <a:buFont typeface="Arial" panose="020B0604020202020204" pitchFamily="34" charset="0"/>
              <a:buChar char="•"/>
            </a:pPr>
            <a:r>
              <a:rPr lang="nl-NL" dirty="0"/>
              <a:t>Te hoge zoutinname (bloeddruk)</a:t>
            </a:r>
          </a:p>
          <a:p>
            <a:pPr>
              <a:buFont typeface="Arial" panose="020B0604020202020204" pitchFamily="34" charset="0"/>
              <a:buChar char="•"/>
            </a:pPr>
            <a:r>
              <a:rPr lang="nl-NL" dirty="0"/>
              <a:t>Onvoldoende groente en fruit eten</a:t>
            </a:r>
          </a:p>
          <a:p>
            <a:pPr>
              <a:buFont typeface="Arial" panose="020B0604020202020204" pitchFamily="34" charset="0"/>
              <a:buChar char="•"/>
            </a:pPr>
            <a:r>
              <a:rPr lang="nl-NL" dirty="0"/>
              <a:t> Roken</a:t>
            </a:r>
          </a:p>
          <a:p>
            <a:pPr>
              <a:buFont typeface="Arial" panose="020B0604020202020204" pitchFamily="34" charset="0"/>
              <a:buChar char="•"/>
            </a:pPr>
            <a:r>
              <a:rPr lang="nl-NL" dirty="0"/>
              <a:t>Lichamelijke inactiviteit</a:t>
            </a:r>
          </a:p>
          <a:p>
            <a:pPr>
              <a:buFont typeface="Arial" panose="020B0604020202020204" pitchFamily="34" charset="0"/>
              <a:buChar char="•"/>
            </a:pPr>
            <a:r>
              <a:rPr lang="nl-NL" dirty="0"/>
              <a:t>Overgewicht</a:t>
            </a:r>
          </a:p>
          <a:p>
            <a:pPr>
              <a:buFont typeface="Arial" panose="020B0604020202020204" pitchFamily="34" charset="0"/>
              <a:buChar char="•"/>
            </a:pPr>
            <a:r>
              <a:rPr lang="nl-NL" dirty="0"/>
              <a:t>Te veel alcohol drinken</a:t>
            </a:r>
          </a:p>
          <a:p>
            <a:pPr>
              <a:buFont typeface="Arial" panose="020B0604020202020204" pitchFamily="34" charset="0"/>
              <a:buChar char="•"/>
            </a:pPr>
            <a:r>
              <a:rPr lang="nl-NL" dirty="0"/>
              <a:t>Diabetes</a:t>
            </a:r>
          </a:p>
          <a:p>
            <a:pPr>
              <a:buFont typeface="Arial" panose="020B0604020202020204" pitchFamily="34" charset="0"/>
              <a:buChar char="•"/>
            </a:pPr>
            <a:r>
              <a:rPr lang="nl-NL" dirty="0"/>
              <a:t>Het voorkomen van hart- en vaatziekten in de familie</a:t>
            </a:r>
          </a:p>
          <a:p>
            <a:pPr marL="0" indent="0">
              <a:buNone/>
            </a:pPr>
            <a:endParaRPr lang="nl-NL" dirty="0"/>
          </a:p>
          <a:p>
            <a:endParaRPr lang="nl-NL" dirty="0"/>
          </a:p>
        </p:txBody>
      </p:sp>
    </p:spTree>
    <p:extLst>
      <p:ext uri="{BB962C8B-B14F-4D97-AF65-F5344CB8AC3E}">
        <p14:creationId xmlns:p14="http://schemas.microsoft.com/office/powerpoint/2010/main" val="2392467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464D01-7054-43FF-8E75-6206669FFEF4}"/>
              </a:ext>
            </a:extLst>
          </p:cNvPr>
          <p:cNvSpPr>
            <a:spLocks noGrp="1"/>
          </p:cNvSpPr>
          <p:nvPr>
            <p:ph type="title"/>
          </p:nvPr>
        </p:nvSpPr>
        <p:spPr/>
        <p:txBody>
          <a:bodyPr/>
          <a:lstStyle/>
          <a:p>
            <a:endParaRPr lang="nl-NL" dirty="0"/>
          </a:p>
        </p:txBody>
      </p:sp>
      <p:sp>
        <p:nvSpPr>
          <p:cNvPr id="3" name="Tijdelijke aanduiding voor inhoud 2">
            <a:extLst>
              <a:ext uri="{FF2B5EF4-FFF2-40B4-BE49-F238E27FC236}">
                <a16:creationId xmlns:a16="http://schemas.microsoft.com/office/drawing/2014/main" id="{8D112988-3BB0-4E1E-A3B7-F034E7590055}"/>
              </a:ext>
            </a:extLst>
          </p:cNvPr>
          <p:cNvSpPr>
            <a:spLocks noGrp="1"/>
          </p:cNvSpPr>
          <p:nvPr>
            <p:ph idx="1"/>
          </p:nvPr>
        </p:nvSpPr>
        <p:spPr/>
        <p:txBody>
          <a:bodyPr/>
          <a:lstStyle/>
          <a:p>
            <a:endParaRPr lang="nl-NL"/>
          </a:p>
        </p:txBody>
      </p:sp>
    </p:spTree>
    <p:extLst>
      <p:ext uri="{BB962C8B-B14F-4D97-AF65-F5344CB8AC3E}">
        <p14:creationId xmlns:p14="http://schemas.microsoft.com/office/powerpoint/2010/main" val="1540669348"/>
      </p:ext>
    </p:extLst>
  </p:cSld>
  <p:clrMapOvr>
    <a:masterClrMapping/>
  </p:clrMapOvr>
</p:sld>
</file>

<file path=ppt/theme/theme1.xml><?xml version="1.0" encoding="utf-8"?>
<a:theme xmlns:a="http://schemas.openxmlformats.org/drawingml/2006/main" name="Terugblik">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65</TotalTime>
  <Words>353</Words>
  <Application>Microsoft Office PowerPoint</Application>
  <PresentationFormat>Breedbeeld</PresentationFormat>
  <Paragraphs>48</Paragraphs>
  <Slides>6</Slides>
  <Notes>2</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6</vt:i4>
      </vt:variant>
    </vt:vector>
  </HeadingPairs>
  <TitlesOfParts>
    <vt:vector size="11" baseType="lpstr">
      <vt:lpstr>Arial</vt:lpstr>
      <vt:lpstr>Calibri</vt:lpstr>
      <vt:lpstr>Calibri Light</vt:lpstr>
      <vt:lpstr>Wingdings</vt:lpstr>
      <vt:lpstr>Terugblik</vt:lpstr>
      <vt:lpstr>PowerPoint-presentatie</vt:lpstr>
      <vt:lpstr>Bloeddruk</vt:lpstr>
      <vt:lpstr>Ader verkalking (arterosclerose)</vt:lpstr>
      <vt:lpstr>Gevolgen</vt:lpstr>
      <vt:lpstr>Oorzaken hart- en vaatziekten</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Hart en bloedvaten</dc:title>
  <dc:creator>Dian Ossendrijver</dc:creator>
  <cp:lastModifiedBy>Dian Ossendrijver</cp:lastModifiedBy>
  <cp:revision>7</cp:revision>
  <dcterms:created xsi:type="dcterms:W3CDTF">2018-10-10T13:41:43Z</dcterms:created>
  <dcterms:modified xsi:type="dcterms:W3CDTF">2018-10-11T09:49:57Z</dcterms:modified>
</cp:coreProperties>
</file>