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6" r:id="rId4"/>
    <p:sldId id="259" r:id="rId5"/>
    <p:sldId id="260" r:id="rId6"/>
    <p:sldId id="262" r:id="rId7"/>
    <p:sldId id="264" r:id="rId8"/>
    <p:sldId id="265" r:id="rId9"/>
    <p:sldId id="263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2053" autoAdjust="0"/>
  </p:normalViewPr>
  <p:slideViewPr>
    <p:cSldViewPr snapToGrid="0">
      <p:cViewPr varScale="1">
        <p:scale>
          <a:sx n="49" d="100"/>
          <a:sy n="49" d="100"/>
        </p:scale>
        <p:origin x="133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6F9ED-3929-45C9-8CEB-785F1DC74A55}" type="datetimeFigureOut">
              <a:rPr lang="nl-NL" smtClean="0"/>
              <a:t>12-12-2018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EC83B-9464-44D6-A41D-B790A7F540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3573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De cellen die botten aanmaken worden minder actief terwijl de cellen die botweefsel afbreken een constante activiteit behouden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EC83B-9464-44D6-A41D-B790A7F5409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539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Vergelijking spaarrekening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EC83B-9464-44D6-A41D-B790A7F5409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8888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Als spieren “werken” trekken ze aan de botten die dan ook gestimuleerd worden om sterker te groeien.</a:t>
            </a:r>
          </a:p>
          <a:p>
            <a:r>
              <a:rPr lang="nl-NL" dirty="0"/>
              <a:t>Hormonen die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EC83B-9464-44D6-A41D-B790A7F54094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6194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Dexa</a:t>
            </a:r>
            <a:r>
              <a:rPr lang="nl-NL" dirty="0"/>
              <a:t> scan meet hoeveel straling door een bot heen kan. Lage dichtheid: kan veel straling doorheen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EC83B-9464-44D6-A41D-B790A7F54094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4229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Hoeveel is dit? Wat kan er verbeterd worden? Hoe zou jij het verbeteren, vergelijk met de richtlijnen.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EC83B-9464-44D6-A41D-B790A7F54094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45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05B32F-15CF-4511-B297-49B4A72C5B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Osteoporose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688FCBC-17DF-4D0A-9530-06DF673C84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9626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50ABB2-5B46-423A-ADC0-B3ADE56E3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optimale voeding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9C3B88-7D97-4B18-BA92-9663FAD53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Ontbijt: 2 bruine broodjes met kaas en kopje thee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Tussendoor: koffie met een koekje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Lunch: 1 bruin broodje met salami en 1  bruin broodje hagelslag, een beschuit met jam, kopje thee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Tussendoor: thee met een koekje en een appel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Avondeten: aardappels (2 opscheplepels) , broccoli (3 opscheplepels), 1 karbonade.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9435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307EB6-5FC1-4F8B-8A9A-6F0B9338D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osteoporose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BDD7BE-3C13-4129-AB18-E086BBA02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= botontkalking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De botten worden zwakker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/>
              <a:t> Treed </a:t>
            </a:r>
            <a:r>
              <a:rPr lang="nl-NL" dirty="0"/>
              <a:t>op met de jaren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Hogere leeftijd, grotere kans op osteoporose</a:t>
            </a:r>
          </a:p>
          <a:p>
            <a:pPr marL="201168" lvl="1" indent="0">
              <a:buNone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Geeft zelf geen pijn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Grotere kans op botbreuken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201168" lvl="1" indent="0">
              <a:buNone/>
            </a:pPr>
            <a:endParaRPr lang="nl-NL" dirty="0"/>
          </a:p>
          <a:p>
            <a:pPr marL="201168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6710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A3762C-B24A-40B2-A65E-629E08733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ziet osteoporose eruit?</a:t>
            </a:r>
          </a:p>
        </p:txBody>
      </p:sp>
      <p:pic>
        <p:nvPicPr>
          <p:cNvPr id="4" name="Picture 2" descr="Afbeeldingsresultaat voor osteoporose">
            <a:extLst>
              <a:ext uri="{FF2B5EF4-FFF2-40B4-BE49-F238E27FC236}">
                <a16:creationId xmlns:a16="http://schemas.microsoft.com/office/drawing/2014/main" id="{7547E2E0-9ABC-4DC2-B6CB-436D159F563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37" y="2167047"/>
            <a:ext cx="8562925" cy="342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95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971DD6-665E-49A2-B592-CB75C58BF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ontstaat osteoporose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BE5F8D-53B6-448E-933C-2F89ABC64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2 processen in het bot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Botaanmaak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Botafbraak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Tot 35 jaar: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Aanmaak &gt; Afbraak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Na 35 jaar: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Afbraak &gt; Aanmaak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Natuurlijk proces</a:t>
            </a:r>
          </a:p>
          <a:p>
            <a:pPr marL="201168" lvl="1" indent="0">
              <a:buNone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Osteoporose:  afbraakproces = versneld</a:t>
            </a:r>
          </a:p>
          <a:p>
            <a:pPr marL="201168" lvl="1" indent="0">
              <a:buNone/>
            </a:pPr>
            <a:endParaRPr lang="nl-NL" dirty="0"/>
          </a:p>
          <a:p>
            <a:pPr marL="201168" lvl="1" indent="0">
              <a:buNone/>
            </a:pPr>
            <a:endParaRPr lang="nl-NL" dirty="0"/>
          </a:p>
          <a:p>
            <a:pPr marL="201168" lvl="1" indent="0">
              <a:buNone/>
            </a:pPr>
            <a:endParaRPr lang="nl-NL" dirty="0"/>
          </a:p>
          <a:p>
            <a:pPr marL="201168" lvl="1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09CC987-6167-496F-ACA7-76A860AE08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239325"/>
            <a:ext cx="6066658" cy="3091291"/>
          </a:xfrm>
          <a:prstGeom prst="rect">
            <a:avLst/>
          </a:prstGeom>
        </p:spPr>
      </p:pic>
      <p:pic>
        <p:nvPicPr>
          <p:cNvPr id="2052" name="Picture 4" descr="Afbeeldingsresultaat voor osteoblast">
            <a:extLst>
              <a:ext uri="{FF2B5EF4-FFF2-40B4-BE49-F238E27FC236}">
                <a16:creationId xmlns:a16="http://schemas.microsoft.com/office/drawing/2014/main" id="{0A286607-B380-4BC2-A017-4E0D27884B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5" t="29110" r="76938" b="8450"/>
          <a:stretch/>
        </p:blipFill>
        <p:spPr bwMode="auto">
          <a:xfrm>
            <a:off x="6211229" y="1784247"/>
            <a:ext cx="1271239" cy="1516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Afbeeldingsresultaat voor osteoblast">
            <a:extLst>
              <a:ext uri="{FF2B5EF4-FFF2-40B4-BE49-F238E27FC236}">
                <a16:creationId xmlns:a16="http://schemas.microsoft.com/office/drawing/2014/main" id="{859C4BB0-025D-4450-A250-36038CEDFC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77" t="47852" r="42265" b="12664"/>
          <a:stretch/>
        </p:blipFill>
        <p:spPr bwMode="auto">
          <a:xfrm>
            <a:off x="9054790" y="1924494"/>
            <a:ext cx="922031" cy="1043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C95789BF-D4CD-49EC-9D39-1F30A3D14EF3}"/>
              </a:ext>
            </a:extLst>
          </p:cNvPr>
          <p:cNvSpPr txBox="1"/>
          <p:nvPr/>
        </p:nvSpPr>
        <p:spPr>
          <a:xfrm>
            <a:off x="7412192" y="1784973"/>
            <a:ext cx="1271239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Activiteit over jaren</a:t>
            </a:r>
          </a:p>
        </p:txBody>
      </p:sp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id="{92E88716-8762-4E62-9D8C-3769D8547E74}"/>
              </a:ext>
            </a:extLst>
          </p:cNvPr>
          <p:cNvCxnSpPr/>
          <p:nvPr/>
        </p:nvCxnSpPr>
        <p:spPr>
          <a:xfrm>
            <a:off x="7597697" y="2369748"/>
            <a:ext cx="0" cy="59206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kstvak 11">
            <a:extLst>
              <a:ext uri="{FF2B5EF4-FFF2-40B4-BE49-F238E27FC236}">
                <a16:creationId xmlns:a16="http://schemas.microsoft.com/office/drawing/2014/main" id="{A73537D4-CAE6-4A8C-B38E-A25BDAE90340}"/>
              </a:ext>
            </a:extLst>
          </p:cNvPr>
          <p:cNvSpPr txBox="1"/>
          <p:nvPr/>
        </p:nvSpPr>
        <p:spPr>
          <a:xfrm>
            <a:off x="9976821" y="1951388"/>
            <a:ext cx="1271239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Activiteit over jaren</a:t>
            </a:r>
          </a:p>
          <a:p>
            <a:endParaRPr lang="nl-NL" sz="1600" dirty="0"/>
          </a:p>
          <a:p>
            <a:r>
              <a:rPr lang="nl-NL" sz="1600" dirty="0">
                <a:sym typeface="Wingdings" panose="05000000000000000000" pitchFamily="2" charset="2"/>
              </a:rPr>
              <a:t> constant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262279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29667C-67EA-4F70-A794-1883DB675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rol van calcium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313122-CCC2-49FE-B9C7-82FA52398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Calcium is onmisbaar bij de botopbouw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>
                <a:sym typeface="Wingdings" panose="05000000000000000000" pitchFamily="2" charset="2"/>
              </a:rPr>
              <a:t>Calcium inname over de jaren bepaald de botsterkte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Veel calcium </a:t>
            </a:r>
            <a:r>
              <a:rPr lang="nl-NL" dirty="0">
                <a:sym typeface="Wingdings" panose="05000000000000000000" pitchFamily="2" charset="2"/>
              </a:rPr>
              <a:t> stevige botten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 Weinig calcium  zwakkere botten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Calcium tekort</a:t>
            </a:r>
          </a:p>
          <a:p>
            <a:pPr marL="201168" lvl="1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D60E133-0728-4510-8FC2-AE8AD08E98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4360" y="1991656"/>
            <a:ext cx="1713455" cy="4286895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432B3DD6-C1DD-44BB-8196-D4BBA6929F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2438" y="1991656"/>
            <a:ext cx="1713456" cy="4286898"/>
          </a:xfrm>
          <a:prstGeom prst="rect">
            <a:avLst/>
          </a:prstGeom>
        </p:spPr>
      </p:pic>
      <p:pic>
        <p:nvPicPr>
          <p:cNvPr id="6" name="Picture 2" descr="Afbeeldingsresultaat voor osteoporose">
            <a:extLst>
              <a:ext uri="{FF2B5EF4-FFF2-40B4-BE49-F238E27FC236}">
                <a16:creationId xmlns:a16="http://schemas.microsoft.com/office/drawing/2014/main" id="{7F2B43D9-3FBC-4039-AEAF-DCC59BC194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52" t="59796"/>
          <a:stretch/>
        </p:blipFill>
        <p:spPr bwMode="auto">
          <a:xfrm>
            <a:off x="9658243" y="5198016"/>
            <a:ext cx="1877865" cy="1080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AE8D3F29-2070-40E5-87CF-3EDF0155C718}"/>
              </a:ext>
            </a:extLst>
          </p:cNvPr>
          <p:cNvCxnSpPr/>
          <p:nvPr/>
        </p:nvCxnSpPr>
        <p:spPr>
          <a:xfrm flipV="1">
            <a:off x="9277815" y="1845734"/>
            <a:ext cx="2341756" cy="1443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jl: omhoog 6">
            <a:extLst>
              <a:ext uri="{FF2B5EF4-FFF2-40B4-BE49-F238E27FC236}">
                <a16:creationId xmlns:a16="http://schemas.microsoft.com/office/drawing/2014/main" id="{9D11A761-4CC2-41D1-B9AA-87F301560EB9}"/>
              </a:ext>
            </a:extLst>
          </p:cNvPr>
          <p:cNvSpPr/>
          <p:nvPr/>
        </p:nvSpPr>
        <p:spPr>
          <a:xfrm>
            <a:off x="9957094" y="4468516"/>
            <a:ext cx="702197" cy="64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285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51E801-B5CB-42D1-B3E6-0B8684EC0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Andere oorzaken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8206E5-AC22-4333-BAA1-8D000FC6F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Leeftijd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Geslacht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Hormonen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Genen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Roken en Alcohol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Bewegen</a:t>
            </a:r>
          </a:p>
        </p:txBody>
      </p:sp>
    </p:spTree>
    <p:extLst>
      <p:ext uri="{BB962C8B-B14F-4D97-AF65-F5344CB8AC3E}">
        <p14:creationId xmlns:p14="http://schemas.microsoft.com/office/powerpoint/2010/main" val="4032478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48037A-DB34-4EDF-B5D1-44C96E620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Rol van sporten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675838-BCE4-4B32-9068-8C3560653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Spier en botsterkte gaan hand in hand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Spieractiviteit </a:t>
            </a:r>
            <a:r>
              <a:rPr lang="nl-NL" dirty="0">
                <a:sym typeface="Wingdings" panose="05000000000000000000" pitchFamily="2" charset="2"/>
              </a:rPr>
              <a:t> botgroei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 Hormonen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 “actieve” botten sterker dan “sedentaire” botten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 Zwaarder persoon  sterkere botten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Vetmassa beschermd botten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7033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96F344-5E8B-41FB-8925-8B35E9262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Wervelinzakking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A91FA1-7E11-4C3E-B4B2-C83FA0BBD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De wervels zakken 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Een botbreuk in de wervels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Je gaat krom lopen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Kan gepaard gaan met pijn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Is niet de enige reden voor krom lopen! </a:t>
            </a:r>
          </a:p>
        </p:txBody>
      </p:sp>
      <p:pic>
        <p:nvPicPr>
          <p:cNvPr id="4098" name="Picture 2" descr="Afbeeldingsresultaat voor verzakte vertebrale osteoporose">
            <a:extLst>
              <a:ext uri="{FF2B5EF4-FFF2-40B4-BE49-F238E27FC236}">
                <a16:creationId xmlns:a16="http://schemas.microsoft.com/office/drawing/2014/main" id="{5FCE5FED-9771-442A-AE69-88A7F3D077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567" y="2002661"/>
            <a:ext cx="3548760" cy="370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nzakkingsfractuur wervelkolom">
            <a:extLst>
              <a:ext uri="{FF2B5EF4-FFF2-40B4-BE49-F238E27FC236}">
                <a16:creationId xmlns:a16="http://schemas.microsoft.com/office/drawing/2014/main" id="{32DEC5A0-456C-478D-8A6E-DB0BF1206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942" y="1894287"/>
            <a:ext cx="2333625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40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D53FE5-A88B-4926-9E7C-80F7D9EF4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meet je dit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C98944-64EA-4366-8894-0224C6B83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dirty="0" err="1"/>
              <a:t>Dexa</a:t>
            </a:r>
            <a:r>
              <a:rPr lang="nl-NL" dirty="0"/>
              <a:t> Scan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Calcium gehalte in het bloed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Risico vragenlijst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Houdt rekening met risico factoren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6148" name="Picture 4" descr="Afbeeldingsresultaat voor dexa scan">
            <a:extLst>
              <a:ext uri="{FF2B5EF4-FFF2-40B4-BE49-F238E27FC236}">
                <a16:creationId xmlns:a16="http://schemas.microsoft.com/office/drawing/2014/main" id="{72C1B89D-1671-4DB0-ACA5-ED5393B614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895" y="2174671"/>
            <a:ext cx="5544648" cy="3694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095594"/>
      </p:ext>
    </p:extLst>
  </p:cSld>
  <p:clrMapOvr>
    <a:masterClrMapping/>
  </p:clrMapOvr>
</p:sld>
</file>

<file path=ppt/theme/theme1.xml><?xml version="1.0" encoding="utf-8"?>
<a:theme xmlns:a="http://schemas.openxmlformats.org/drawingml/2006/main" name="Terugblik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2880</TotalTime>
  <Words>354</Words>
  <Application>Microsoft Office PowerPoint</Application>
  <PresentationFormat>Breedbeeld</PresentationFormat>
  <Paragraphs>81</Paragraphs>
  <Slides>10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Terugblik</vt:lpstr>
      <vt:lpstr>Osteoporose</vt:lpstr>
      <vt:lpstr>Wat is osteoporose</vt:lpstr>
      <vt:lpstr>Hoe ziet osteoporose eruit?</vt:lpstr>
      <vt:lpstr>Hoe ontstaat osteoporose</vt:lpstr>
      <vt:lpstr>De rol van calcium</vt:lpstr>
      <vt:lpstr>Andere oorzaken</vt:lpstr>
      <vt:lpstr>Rol van sporten</vt:lpstr>
      <vt:lpstr>Wervelinzakking </vt:lpstr>
      <vt:lpstr>Hoe meet je dit</vt:lpstr>
      <vt:lpstr>De optimale voeding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Osteoporose</dc:title>
  <dc:creator>Dian Ossendrijver</dc:creator>
  <cp:lastModifiedBy>Dian Ossendrijver</cp:lastModifiedBy>
  <cp:revision>14</cp:revision>
  <dcterms:created xsi:type="dcterms:W3CDTF">2018-12-05T16:29:08Z</dcterms:created>
  <dcterms:modified xsi:type="dcterms:W3CDTF">2018-12-13T11:17:35Z</dcterms:modified>
</cp:coreProperties>
</file>