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0" r:id="rId3"/>
    <p:sldId id="281" r:id="rId4"/>
    <p:sldId id="268" r:id="rId5"/>
    <p:sldId id="257" r:id="rId6"/>
    <p:sldId id="283" r:id="rId7"/>
    <p:sldId id="284" r:id="rId8"/>
    <p:sldId id="264" r:id="rId9"/>
    <p:sldId id="278" r:id="rId10"/>
    <p:sldId id="282" r:id="rId11"/>
    <p:sldId id="265" r:id="rId12"/>
    <p:sldId id="266" r:id="rId13"/>
    <p:sldId id="267" r:id="rId14"/>
    <p:sldId id="286" r:id="rId15"/>
    <p:sldId id="269" r:id="rId16"/>
    <p:sldId id="270" r:id="rId17"/>
    <p:sldId id="271" r:id="rId18"/>
    <p:sldId id="272" r:id="rId19"/>
    <p:sldId id="273" r:id="rId20"/>
    <p:sldId id="274" r:id="rId21"/>
    <p:sldId id="275"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9" autoAdjust="0"/>
    <p:restoredTop sz="94660"/>
  </p:normalViewPr>
  <p:slideViewPr>
    <p:cSldViewPr snapToGrid="0">
      <p:cViewPr varScale="1">
        <p:scale>
          <a:sx n="87" d="100"/>
          <a:sy n="87" d="100"/>
        </p:scale>
        <p:origin x="5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30D64-FE92-4CA5-8676-D5B93635DF43}" type="datetimeFigureOut">
              <a:rPr lang="nl-NL" smtClean="0"/>
              <a:t>22-10-2019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D2D17-10F3-466F-A4C2-2E6D6E4F8CDF}" type="slidenum">
              <a:rPr lang="nl-NL" smtClean="0"/>
              <a:t>‹nr.›</a:t>
            </a:fld>
            <a:endParaRPr lang="nl-NL"/>
          </a:p>
        </p:txBody>
      </p:sp>
    </p:spTree>
    <p:extLst>
      <p:ext uri="{BB962C8B-B14F-4D97-AF65-F5344CB8AC3E}">
        <p14:creationId xmlns:p14="http://schemas.microsoft.com/office/powerpoint/2010/main" val="422549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Oorzaken van hoge bloeddruk</a:t>
            </a:r>
          </a:p>
          <a:p>
            <a:pPr marL="171450" indent="-171450">
              <a:buFontTx/>
              <a:buChar char="-"/>
            </a:pPr>
            <a:r>
              <a:rPr lang="nl-NL" dirty="0"/>
              <a:t>Te veel zoutinname</a:t>
            </a:r>
          </a:p>
          <a:p>
            <a:pPr marL="171450" indent="-171450">
              <a:buFontTx/>
              <a:buChar char="-"/>
            </a:pPr>
            <a:r>
              <a:rPr lang="nl-NL" dirty="0"/>
              <a:t>Onvoldoende groente en fruit eten</a:t>
            </a:r>
          </a:p>
          <a:p>
            <a:pPr marL="171450" indent="-171450">
              <a:buFontTx/>
              <a:buChar char="-"/>
            </a:pPr>
            <a:r>
              <a:rPr lang="nl-NL" dirty="0"/>
              <a:t>Lichamelijke inactiviteit</a:t>
            </a:r>
          </a:p>
          <a:p>
            <a:pPr marL="171450" indent="-171450">
              <a:buFontTx/>
              <a:buChar char="-"/>
            </a:pPr>
            <a:r>
              <a:rPr lang="nl-NL" dirty="0"/>
              <a:t>Overgewicht</a:t>
            </a:r>
          </a:p>
          <a:p>
            <a:pPr marL="171450" indent="-171450">
              <a:buFontTx/>
              <a:buChar char="-"/>
            </a:pPr>
            <a:r>
              <a:rPr lang="nl-NL" dirty="0"/>
              <a:t>Te veel alcohol drinken</a:t>
            </a:r>
          </a:p>
        </p:txBody>
      </p:sp>
      <p:sp>
        <p:nvSpPr>
          <p:cNvPr id="4" name="Tijdelijke aanduiding voor dianummer 3"/>
          <p:cNvSpPr>
            <a:spLocks noGrp="1"/>
          </p:cNvSpPr>
          <p:nvPr>
            <p:ph type="sldNum" sz="quarter" idx="10"/>
          </p:nvPr>
        </p:nvSpPr>
        <p:spPr/>
        <p:txBody>
          <a:bodyPr/>
          <a:lstStyle/>
          <a:p>
            <a:fld id="{C721C6B6-5817-4EFE-A5AB-5625154786E7}" type="slidenum">
              <a:rPr lang="nl-NL" smtClean="0"/>
              <a:t>8</a:t>
            </a:fld>
            <a:endParaRPr lang="nl-NL"/>
          </a:p>
        </p:txBody>
      </p:sp>
    </p:spTree>
    <p:extLst>
      <p:ext uri="{BB962C8B-B14F-4D97-AF65-F5344CB8AC3E}">
        <p14:creationId xmlns:p14="http://schemas.microsoft.com/office/powerpoint/2010/main" val="393802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Angina pectoris: deels afsluiting van de kransslagaders, pijn op de borst. Pijn vaak pas nadat meer dan de helft vernauwd is. Bij angina pectoris kan het hart niet genoeg zuurstof leveren (bij inspanning). Daarom is er ook vooral pijn bij inspanning</a:t>
            </a:r>
          </a:p>
          <a:p>
            <a:pPr marL="171450" indent="-171450">
              <a:buFontTx/>
              <a:buChar char="-"/>
            </a:pPr>
            <a:r>
              <a:rPr lang="nl-NL" dirty="0"/>
              <a:t>Hart infarct: volledige afsluiting van de kransslagaders. Volledige afsluiting door een klein stolsel een vernauwd bloedvat volledig afsluit. Hart is een spier en krijgt geen zuurstof meer. Een deel van het hart zal stoppen met werken (pompen). Klachten ontstaan geleidelijk: armen, kaak, rug. Misselijkheid/braken</a:t>
            </a:r>
          </a:p>
          <a:p>
            <a:pPr marL="171450" indent="-171450">
              <a:buFontTx/>
              <a:buChar char="-"/>
            </a:pPr>
            <a:r>
              <a:rPr lang="nl-NL" dirty="0"/>
              <a:t>Beroerte: herseninfarct, hersenbloeding: een bloedvat in de hersenen is volledig afgesloten. Een deel van de hersenen krijgt geen zuurstof. Mond, spraak arm. </a:t>
            </a:r>
          </a:p>
          <a:p>
            <a:pPr marL="171450" indent="-171450">
              <a:buFontTx/>
              <a:buChar char="-"/>
            </a:pPr>
            <a:r>
              <a:rPr lang="nl-NL" dirty="0"/>
              <a:t>Etalage benen: deels vernauwing in de benen. Pijn met name bij beweging. Bloedtoevoer is slecht. Veel 50 plussers krijgen hier mee te maken</a:t>
            </a:r>
          </a:p>
          <a:p>
            <a:pPr marL="0" indent="0">
              <a:buFontTx/>
              <a:buNone/>
            </a:pPr>
            <a:r>
              <a:rPr lang="nl-NL" dirty="0"/>
              <a:t>	(trombose is de vorming van stolsels, kan in aders én slagaders)</a:t>
            </a:r>
          </a:p>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C721C6B6-5817-4EFE-A5AB-5625154786E7}" type="slidenum">
              <a:rPr lang="nl-NL" smtClean="0"/>
              <a:t>12</a:t>
            </a:fld>
            <a:endParaRPr lang="nl-NL"/>
          </a:p>
        </p:txBody>
      </p:sp>
    </p:spTree>
    <p:extLst>
      <p:ext uri="{BB962C8B-B14F-4D97-AF65-F5344CB8AC3E}">
        <p14:creationId xmlns:p14="http://schemas.microsoft.com/office/powerpoint/2010/main" val="74259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A55FB3C-3309-45E5-8953-7AB7D28A2803}" type="slidenum">
              <a:rPr lang="nl-NL" smtClean="0"/>
              <a:t>15</a:t>
            </a:fld>
            <a:endParaRPr lang="nl-NL"/>
          </a:p>
        </p:txBody>
      </p:sp>
    </p:spTree>
    <p:extLst>
      <p:ext uri="{BB962C8B-B14F-4D97-AF65-F5344CB8AC3E}">
        <p14:creationId xmlns:p14="http://schemas.microsoft.com/office/powerpoint/2010/main" val="73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 kcal</a:t>
            </a:r>
          </a:p>
          <a:p>
            <a:endParaRPr lang="nl-NL" dirty="0"/>
          </a:p>
          <a:p>
            <a:r>
              <a:rPr lang="nl-NL" dirty="0"/>
              <a:t>Uit vet wordt ook gewoon ATP gevormd</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17</a:t>
            </a:fld>
            <a:endParaRPr lang="nl-NL"/>
          </a:p>
        </p:txBody>
      </p:sp>
    </p:spTree>
    <p:extLst>
      <p:ext uri="{BB962C8B-B14F-4D97-AF65-F5344CB8AC3E}">
        <p14:creationId xmlns:p14="http://schemas.microsoft.com/office/powerpoint/2010/main" val="140634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Vergelijking snelweg:</a:t>
            </a:r>
          </a:p>
          <a:p>
            <a:r>
              <a:rPr lang="nl-NL" dirty="0"/>
              <a:t>Je kan de bloedbaan een beetje vergelijken met een snelweg.  Jullie hebben vast wel allemaal een x auto gereden of begrijpen in ieder geval dat je niet uit het niets opeens een snelweg kan opgaan. Nou dat is met vet hetzelfde geval. Dat kan niet direct de bloedbaan in. Want vet is niet water oplosbaar en het moet dus verpakt worden. De cellen die van de darm naar de bloedbaan gaan zijn niet in staat om het te verpakken. De oplossing is dat het eerst via het lymfe stelsel vervoerd wordt: die kan vetcellen, laat maar zeggen, in een soort vrachtwagens stoppen die dan wel de snelweg op kunnen. Wanneer vet via de vrachtwagens getransporteerd wordt worden delen van vet afgegeven aan vetcellen of spieren die vet nodig hebben en zo wordt de vrachtwagen steeds leger. De deeltjes vet die overblijven gaan terug naar de lever. </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18</a:t>
            </a:fld>
            <a:endParaRPr lang="nl-NL"/>
          </a:p>
        </p:txBody>
      </p:sp>
    </p:spTree>
    <p:extLst>
      <p:ext uri="{BB962C8B-B14F-4D97-AF65-F5344CB8AC3E}">
        <p14:creationId xmlns:p14="http://schemas.microsoft.com/office/powerpoint/2010/main" val="147238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je voor alles opslag plaatsen waar de vrachtwagens moeten afleveren zitten vol: dan blijven de vrachtwagens maar rondrijden met die vetcellen. Het is net als op een snelweg, als daar veel auto’s rijden ontstaat er ook een file. Die file ontstaat ook in de bloedvaten, het wordt er voller en de vaten gaan vernauwen. Cholesterol blijft plakken aan de bloedvat wanden.</a:t>
            </a:r>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19</a:t>
            </a:fld>
            <a:endParaRPr lang="nl-NL"/>
          </a:p>
        </p:txBody>
      </p:sp>
    </p:spTree>
    <p:extLst>
      <p:ext uri="{BB962C8B-B14F-4D97-AF65-F5344CB8AC3E}">
        <p14:creationId xmlns:p14="http://schemas.microsoft.com/office/powerpoint/2010/main" val="287801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Onverzadigd vet neemt de vrachtwagentjes uit de bloedbaan weg</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21</a:t>
            </a:fld>
            <a:endParaRPr lang="nl-NL"/>
          </a:p>
        </p:txBody>
      </p:sp>
    </p:spTree>
    <p:extLst>
      <p:ext uri="{BB962C8B-B14F-4D97-AF65-F5344CB8AC3E}">
        <p14:creationId xmlns:p14="http://schemas.microsoft.com/office/powerpoint/2010/main" val="407862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9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28879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10785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60269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167577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E0C0116-507E-428D-AD1C-E6919174AE89}" type="datetimeFigureOut">
              <a:rPr lang="nl-NL" smtClean="0"/>
              <a:t>22-10-2019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81798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E0C0116-507E-428D-AD1C-E6919174AE89}" type="datetimeFigureOut">
              <a:rPr lang="nl-NL" smtClean="0"/>
              <a:t>22-10-2019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9253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C0116-507E-428D-AD1C-E6919174AE89}" type="datetimeFigureOut">
              <a:rPr lang="nl-NL" smtClean="0"/>
              <a:t>22-10-2019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68725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91634B-2813-4F8B-A430-CAAE1A1DDCC4}" type="slidenum">
              <a:rPr lang="nl-NL" smtClean="0"/>
              <a:t>‹nr.›</a:t>
            </a:fld>
            <a:endParaRPr lang="nl-NL"/>
          </a:p>
        </p:txBody>
      </p:sp>
    </p:spTree>
    <p:extLst>
      <p:ext uri="{BB962C8B-B14F-4D97-AF65-F5344CB8AC3E}">
        <p14:creationId xmlns:p14="http://schemas.microsoft.com/office/powerpoint/2010/main" val="29349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95936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0C0116-507E-428D-AD1C-E6919174AE89}" type="datetimeFigureOut">
              <a:rPr lang="nl-NL" smtClean="0"/>
              <a:t>22-10-2019</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91634B-2813-4F8B-A430-CAAE1A1DDCC4}"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389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DM9-SKg2n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k5RKskiSSW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6OrnNmD2R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F92B46-F3C1-4AF2-97F0-F5BD417AD609}"/>
              </a:ext>
            </a:extLst>
          </p:cNvPr>
          <p:cNvSpPr>
            <a:spLocks noGrp="1"/>
          </p:cNvSpPr>
          <p:nvPr>
            <p:ph type="ctrTitle"/>
          </p:nvPr>
        </p:nvSpPr>
        <p:spPr>
          <a:xfrm>
            <a:off x="633999" y="4550229"/>
            <a:ext cx="10909073" cy="1057655"/>
          </a:xfrm>
        </p:spPr>
        <p:txBody>
          <a:bodyPr>
            <a:normAutofit/>
          </a:bodyPr>
          <a:lstStyle/>
          <a:p>
            <a:r>
              <a:rPr lang="nl-NL" sz="6000"/>
              <a:t>Hart- en vaatziekten</a:t>
            </a:r>
          </a:p>
        </p:txBody>
      </p:sp>
      <p:sp>
        <p:nvSpPr>
          <p:cNvPr id="3" name="Ondertitel 2">
            <a:extLst>
              <a:ext uri="{FF2B5EF4-FFF2-40B4-BE49-F238E27FC236}">
                <a16:creationId xmlns:a16="http://schemas.microsoft.com/office/drawing/2014/main" id="{A2A3108B-3769-4F61-8BA5-051242412471}"/>
              </a:ext>
            </a:extLst>
          </p:cNvPr>
          <p:cNvSpPr>
            <a:spLocks noGrp="1"/>
          </p:cNvSpPr>
          <p:nvPr>
            <p:ph type="subTitle" idx="1"/>
          </p:nvPr>
        </p:nvSpPr>
        <p:spPr>
          <a:xfrm>
            <a:off x="633999" y="5727515"/>
            <a:ext cx="10925101" cy="515477"/>
          </a:xfrm>
        </p:spPr>
        <p:txBody>
          <a:bodyPr>
            <a:normAutofit/>
          </a:bodyPr>
          <a:lstStyle/>
          <a:p>
            <a:r>
              <a:rPr lang="nl-NL" sz="2000" dirty="0">
                <a:solidFill>
                  <a:schemeClr val="tx1">
                    <a:lumMod val="85000"/>
                    <a:lumOff val="15000"/>
                  </a:schemeClr>
                </a:solidFill>
              </a:rPr>
              <a:t>DEEL 2</a:t>
            </a:r>
          </a:p>
        </p:txBody>
      </p:sp>
      <p:pic>
        <p:nvPicPr>
          <p:cNvPr id="1026" name="Picture 2" descr="Afbeeldingsresultaat voor hart en vaatziekten">
            <a:extLst>
              <a:ext uri="{FF2B5EF4-FFF2-40B4-BE49-F238E27FC236}">
                <a16:creationId xmlns:a16="http://schemas.microsoft.com/office/drawing/2014/main" id="{2E55443C-848A-4AAB-BCBA-615B46470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35" r="-1" b="30453"/>
          <a:stretch/>
        </p:blipFill>
        <p:spPr bwMode="auto">
          <a:xfrm>
            <a:off x="635457" y="640080"/>
            <a:ext cx="10916463" cy="3602736"/>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CFB8C0F-4E01-4C10-A861-0C16EB92D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924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FDAB03-6106-4B6C-81A2-27D439CF6023}"/>
              </a:ext>
            </a:extLst>
          </p:cNvPr>
          <p:cNvSpPr>
            <a:spLocks noGrp="1"/>
          </p:cNvSpPr>
          <p:nvPr>
            <p:ph type="title"/>
          </p:nvPr>
        </p:nvSpPr>
        <p:spPr>
          <a:xfrm>
            <a:off x="7859485" y="634946"/>
            <a:ext cx="3690257" cy="1450757"/>
          </a:xfrm>
        </p:spPr>
        <p:txBody>
          <a:bodyPr>
            <a:normAutofit/>
          </a:bodyPr>
          <a:lstStyle/>
          <a:p>
            <a:r>
              <a:rPr lang="nl-NL" dirty="0"/>
              <a:t>Cholesterol</a:t>
            </a:r>
          </a:p>
        </p:txBody>
      </p:sp>
      <p:cxnSp>
        <p:nvCxnSpPr>
          <p:cNvPr id="73" name="Straight Connector 7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5A1CDC1-9D28-4221-8BFD-593FECB321DE}"/>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nl-NL" dirty="0"/>
              <a:t> Vetachtige stof</a:t>
            </a:r>
          </a:p>
          <a:p>
            <a:pPr>
              <a:buFont typeface="Arial" panose="020B0604020202020204" pitchFamily="34" charset="0"/>
              <a:buChar char="•"/>
            </a:pPr>
            <a:r>
              <a:rPr lang="nl-NL" dirty="0"/>
              <a:t> Bouwstof</a:t>
            </a:r>
          </a:p>
          <a:p>
            <a:pPr>
              <a:buFont typeface="Arial" panose="020B0604020202020204" pitchFamily="34" charset="0"/>
              <a:buChar char="•"/>
            </a:pPr>
            <a:r>
              <a:rPr lang="nl-NL" dirty="0"/>
              <a:t> Schadelijk als:</a:t>
            </a:r>
          </a:p>
          <a:p>
            <a:pPr lvl="1">
              <a:buFont typeface="Arial" panose="020B0604020202020204" pitchFamily="34" charset="0"/>
              <a:buChar char="•"/>
            </a:pPr>
            <a:r>
              <a:rPr lang="nl-NL" dirty="0"/>
              <a:t>Cholesterol gehalte te hoog</a:t>
            </a:r>
          </a:p>
          <a:p>
            <a:pPr lvl="1">
              <a:buFont typeface="Arial" panose="020B0604020202020204" pitchFamily="34" charset="0"/>
              <a:buChar char="•"/>
            </a:pPr>
            <a:r>
              <a:rPr lang="nl-NL" dirty="0"/>
              <a:t>Verhouding tussen LDL-cholesterol en HDL-cholesterol scheef is</a:t>
            </a:r>
          </a:p>
          <a:p>
            <a:pPr lvl="1">
              <a:buFont typeface="Arial" panose="020B0604020202020204" pitchFamily="34" charset="0"/>
              <a:buChar char="•"/>
            </a:pPr>
            <a:endParaRPr lang="nl-NL" dirty="0"/>
          </a:p>
          <a:p>
            <a:pPr marL="201168" lvl="1" indent="0">
              <a:buNone/>
            </a:pPr>
            <a:endParaRPr lang="nl-NL" dirty="0"/>
          </a:p>
        </p:txBody>
      </p:sp>
      <p:sp>
        <p:nvSpPr>
          <p:cNvPr id="75" name="Rectangle 74">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6" name="Picture 4" descr="Afbeeldingsresultaat voor cholesterol">
            <a:extLst>
              <a:ext uri="{FF2B5EF4-FFF2-40B4-BE49-F238E27FC236}">
                <a16:creationId xmlns:a16="http://schemas.microsoft.com/office/drawing/2014/main" id="{B2700457-BEC9-437C-9812-7DC036F53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97" y="868469"/>
            <a:ext cx="66770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3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27EBA-30DA-4F7E-BF70-9F5D1A8D5D74}"/>
              </a:ext>
            </a:extLst>
          </p:cNvPr>
          <p:cNvSpPr>
            <a:spLocks noGrp="1"/>
          </p:cNvSpPr>
          <p:nvPr>
            <p:ph type="title"/>
          </p:nvPr>
        </p:nvSpPr>
        <p:spPr/>
        <p:txBody>
          <a:bodyPr/>
          <a:lstStyle/>
          <a:p>
            <a:r>
              <a:rPr lang="nl-NL" dirty="0"/>
              <a:t>Aderverkalking (</a:t>
            </a:r>
            <a:r>
              <a:rPr lang="nl-NL" b="1" dirty="0" err="1"/>
              <a:t>arterosclerose</a:t>
            </a:r>
            <a:r>
              <a:rPr lang="nl-NL" dirty="0"/>
              <a:t>)</a:t>
            </a:r>
          </a:p>
        </p:txBody>
      </p:sp>
      <p:sp>
        <p:nvSpPr>
          <p:cNvPr id="3" name="Tijdelijke aanduiding voor inhoud 2">
            <a:extLst>
              <a:ext uri="{FF2B5EF4-FFF2-40B4-BE49-F238E27FC236}">
                <a16:creationId xmlns:a16="http://schemas.microsoft.com/office/drawing/2014/main" id="{02AAA49C-BB0D-41B2-A076-F0706F33AE18}"/>
              </a:ext>
            </a:extLst>
          </p:cNvPr>
          <p:cNvSpPr>
            <a:spLocks noGrp="1"/>
          </p:cNvSpPr>
          <p:nvPr>
            <p:ph idx="1"/>
          </p:nvPr>
        </p:nvSpPr>
        <p:spPr>
          <a:xfrm>
            <a:off x="1097280" y="1845734"/>
            <a:ext cx="10058400" cy="4023360"/>
          </a:xfrm>
        </p:spPr>
        <p:txBody>
          <a:bodyPr/>
          <a:lstStyle/>
          <a:p>
            <a:pPr>
              <a:buFont typeface="Arial" panose="020B0604020202020204" pitchFamily="34" charset="0"/>
              <a:buChar char="•"/>
            </a:pPr>
            <a:r>
              <a:rPr lang="nl-NL" dirty="0"/>
              <a:t> Gladde bloedvatwand (slagader) </a:t>
            </a:r>
            <a:r>
              <a:rPr lang="nl-NL" dirty="0">
                <a:sym typeface="Wingdings" panose="05000000000000000000" pitchFamily="2" charset="2"/>
              </a:rPr>
              <a:t> ruw (beschadigingen) </a:t>
            </a:r>
          </a:p>
          <a:p>
            <a:pPr>
              <a:buFont typeface="Arial" panose="020B0604020202020204" pitchFamily="34" charset="0"/>
              <a:buChar char="•"/>
            </a:pPr>
            <a:r>
              <a:rPr lang="nl-NL" dirty="0">
                <a:sym typeface="Wingdings" panose="05000000000000000000" pitchFamily="2" charset="2"/>
              </a:rPr>
              <a:t> </a:t>
            </a:r>
            <a:r>
              <a:rPr lang="nl-NL" dirty="0"/>
              <a:t>Té veel cholesterol in het bloed</a:t>
            </a:r>
          </a:p>
          <a:p>
            <a:pPr>
              <a:buFont typeface="Arial" panose="020B0604020202020204" pitchFamily="34" charset="0"/>
              <a:buChar char="•"/>
            </a:pPr>
            <a:r>
              <a:rPr lang="nl-NL" dirty="0"/>
              <a:t> Cholesterol hecht zich aan beschadigde ruwe wand</a:t>
            </a:r>
          </a:p>
          <a:p>
            <a:pPr>
              <a:buFont typeface="Arial" panose="020B0604020202020204" pitchFamily="34" charset="0"/>
              <a:buChar char="•"/>
            </a:pPr>
            <a:r>
              <a:rPr lang="nl-NL" dirty="0"/>
              <a:t> Dikke, verharde plek in slagader (plaque) </a:t>
            </a:r>
          </a:p>
          <a:p>
            <a:pPr>
              <a:buFont typeface="Arial" panose="020B0604020202020204" pitchFamily="34" charset="0"/>
              <a:buChar char="•"/>
            </a:pPr>
            <a:r>
              <a:rPr lang="nl-NL" dirty="0"/>
              <a:t> Kan leiden tot volledige vernauwing</a:t>
            </a:r>
          </a:p>
          <a:p>
            <a:pPr>
              <a:buFont typeface="Arial" panose="020B0604020202020204" pitchFamily="34" charset="0"/>
              <a:buChar char="•"/>
            </a:pPr>
            <a:endParaRPr lang="nl-NL" dirty="0"/>
          </a:p>
          <a:p>
            <a:pPr>
              <a:buFont typeface="Arial" panose="020B0604020202020204" pitchFamily="34" charset="0"/>
              <a:buChar char="•"/>
            </a:pPr>
            <a:r>
              <a:rPr lang="nl-NL" dirty="0"/>
              <a:t> Beschadiging van plaque: stolsel laat los en gaat de bloedbaan in</a:t>
            </a:r>
          </a:p>
        </p:txBody>
      </p:sp>
      <p:pic>
        <p:nvPicPr>
          <p:cNvPr id="1028" name="Picture 4" descr="Stadia van slagaderverkalking">
            <a:extLst>
              <a:ext uri="{FF2B5EF4-FFF2-40B4-BE49-F238E27FC236}">
                <a16:creationId xmlns:a16="http://schemas.microsoft.com/office/drawing/2014/main" id="{8913E709-D512-4392-A2A1-D73F9FBFE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833" y="1845734"/>
            <a:ext cx="3797314" cy="42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0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B8E6C-BA9B-4158-8152-3D6E9BA2C432}"/>
              </a:ext>
            </a:extLst>
          </p:cNvPr>
          <p:cNvSpPr>
            <a:spLocks noGrp="1"/>
          </p:cNvSpPr>
          <p:nvPr>
            <p:ph type="title"/>
          </p:nvPr>
        </p:nvSpPr>
        <p:spPr/>
        <p:txBody>
          <a:bodyPr/>
          <a:lstStyle/>
          <a:p>
            <a:r>
              <a:rPr lang="nl-NL" dirty="0"/>
              <a:t>Gevolgen</a:t>
            </a:r>
          </a:p>
        </p:txBody>
      </p:sp>
      <p:sp>
        <p:nvSpPr>
          <p:cNvPr id="3" name="Tijdelijke aanduiding voor inhoud 2">
            <a:extLst>
              <a:ext uri="{FF2B5EF4-FFF2-40B4-BE49-F238E27FC236}">
                <a16:creationId xmlns:a16="http://schemas.microsoft.com/office/drawing/2014/main" id="{94393C1A-19D7-45C4-8E82-BB0C38D54C13}"/>
              </a:ext>
            </a:extLst>
          </p:cNvPr>
          <p:cNvSpPr>
            <a:spLocks noGrp="1"/>
          </p:cNvSpPr>
          <p:nvPr>
            <p:ph idx="1"/>
          </p:nvPr>
        </p:nvSpPr>
        <p:spPr/>
        <p:txBody>
          <a:bodyPr/>
          <a:lstStyle/>
          <a:p>
            <a:pPr marL="0" indent="0">
              <a:buNone/>
            </a:pPr>
            <a:r>
              <a:rPr lang="nl-NL" dirty="0"/>
              <a:t>Zuurstof tekort in achterliggende delen</a:t>
            </a:r>
          </a:p>
        </p:txBody>
      </p:sp>
      <p:pic>
        <p:nvPicPr>
          <p:cNvPr id="2052" name="Picture 4" descr="Afbeeldingsresultaat voor beroerte">
            <a:extLst>
              <a:ext uri="{FF2B5EF4-FFF2-40B4-BE49-F238E27FC236}">
                <a16:creationId xmlns:a16="http://schemas.microsoft.com/office/drawing/2014/main" id="{4A01ADA1-8334-4703-BA40-20A91D754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9" r="7644"/>
          <a:stretch/>
        </p:blipFill>
        <p:spPr bwMode="auto">
          <a:xfrm>
            <a:off x="4094018" y="2686048"/>
            <a:ext cx="4003964" cy="27622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hart aanval">
            <a:extLst>
              <a:ext uri="{FF2B5EF4-FFF2-40B4-BE49-F238E27FC236}">
                <a16:creationId xmlns:a16="http://schemas.microsoft.com/office/drawing/2014/main" id="{4F52CB18-EE85-4766-BA51-3FE352BA9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07" y="2686048"/>
            <a:ext cx="34480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etalagebenen">
            <a:extLst>
              <a:ext uri="{FF2B5EF4-FFF2-40B4-BE49-F238E27FC236}">
                <a16:creationId xmlns:a16="http://schemas.microsoft.com/office/drawing/2014/main" id="{0F24D0E4-4097-400D-81DC-D5DEB691B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3953" y="2686048"/>
            <a:ext cx="3682999" cy="276224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A0EAABF-5966-4E2B-B2EC-5139DE68C4C7}"/>
              </a:ext>
            </a:extLst>
          </p:cNvPr>
          <p:cNvSpPr txBox="1"/>
          <p:nvPr/>
        </p:nvSpPr>
        <p:spPr>
          <a:xfrm>
            <a:off x="421930" y="5448297"/>
            <a:ext cx="3466117" cy="646331"/>
          </a:xfrm>
          <a:prstGeom prst="rect">
            <a:avLst/>
          </a:prstGeom>
          <a:noFill/>
        </p:spPr>
        <p:txBody>
          <a:bodyPr wrap="square" rtlCol="0">
            <a:spAutoFit/>
          </a:bodyPr>
          <a:lstStyle/>
          <a:p>
            <a:r>
              <a:rPr lang="nl-NL" b="1" dirty="0"/>
              <a:t>Hart infarct – afsluiting kransslagader, geen zuurstof</a:t>
            </a:r>
          </a:p>
        </p:txBody>
      </p:sp>
      <p:sp>
        <p:nvSpPr>
          <p:cNvPr id="9" name="Tekstvak 8">
            <a:extLst>
              <a:ext uri="{FF2B5EF4-FFF2-40B4-BE49-F238E27FC236}">
                <a16:creationId xmlns:a16="http://schemas.microsoft.com/office/drawing/2014/main" id="{AE1A986F-AE78-488D-8C35-05ABADDCB8F2}"/>
              </a:ext>
            </a:extLst>
          </p:cNvPr>
          <p:cNvSpPr txBox="1"/>
          <p:nvPr/>
        </p:nvSpPr>
        <p:spPr>
          <a:xfrm>
            <a:off x="4094018" y="5457614"/>
            <a:ext cx="2855075" cy="830997"/>
          </a:xfrm>
          <a:prstGeom prst="rect">
            <a:avLst/>
          </a:prstGeom>
          <a:noFill/>
        </p:spPr>
        <p:txBody>
          <a:bodyPr wrap="square" rtlCol="0">
            <a:spAutoFit/>
          </a:bodyPr>
          <a:lstStyle/>
          <a:p>
            <a:r>
              <a:rPr lang="nl-NL" sz="2400" b="1" dirty="0"/>
              <a:t>Beroerte – hersenen geen zuurstof</a:t>
            </a:r>
          </a:p>
        </p:txBody>
      </p:sp>
      <p:sp>
        <p:nvSpPr>
          <p:cNvPr id="10" name="Tekstvak 9">
            <a:extLst>
              <a:ext uri="{FF2B5EF4-FFF2-40B4-BE49-F238E27FC236}">
                <a16:creationId xmlns:a16="http://schemas.microsoft.com/office/drawing/2014/main" id="{6A9ACDFE-8A19-4105-A44D-131E8BEDBBE2}"/>
              </a:ext>
            </a:extLst>
          </p:cNvPr>
          <p:cNvSpPr txBox="1"/>
          <p:nvPr/>
        </p:nvSpPr>
        <p:spPr>
          <a:xfrm>
            <a:off x="9131877" y="5457614"/>
            <a:ext cx="2855075" cy="646331"/>
          </a:xfrm>
          <a:prstGeom prst="rect">
            <a:avLst/>
          </a:prstGeom>
          <a:noFill/>
        </p:spPr>
        <p:txBody>
          <a:bodyPr wrap="square" rtlCol="0">
            <a:spAutoFit/>
          </a:bodyPr>
          <a:lstStyle/>
          <a:p>
            <a:r>
              <a:rPr lang="nl-NL" b="1" dirty="0"/>
              <a:t>Etalage benen – slechte bloedtoevoer in benen</a:t>
            </a:r>
          </a:p>
        </p:txBody>
      </p:sp>
    </p:spTree>
    <p:extLst>
      <p:ext uri="{BB962C8B-B14F-4D97-AF65-F5344CB8AC3E}">
        <p14:creationId xmlns:p14="http://schemas.microsoft.com/office/powerpoint/2010/main" val="32805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E5509-C646-4956-9938-93086C2214A5}"/>
              </a:ext>
            </a:extLst>
          </p:cNvPr>
          <p:cNvSpPr>
            <a:spLocks noGrp="1"/>
          </p:cNvSpPr>
          <p:nvPr>
            <p:ph type="title"/>
          </p:nvPr>
        </p:nvSpPr>
        <p:spPr/>
        <p:txBody>
          <a:bodyPr/>
          <a:lstStyle/>
          <a:p>
            <a:r>
              <a:rPr lang="nl-NL" dirty="0"/>
              <a:t>Oorzaken hart- en vaatziekten</a:t>
            </a:r>
          </a:p>
        </p:txBody>
      </p:sp>
      <p:sp>
        <p:nvSpPr>
          <p:cNvPr id="3" name="Tijdelijke aanduiding voor inhoud 2">
            <a:extLst>
              <a:ext uri="{FF2B5EF4-FFF2-40B4-BE49-F238E27FC236}">
                <a16:creationId xmlns:a16="http://schemas.microsoft.com/office/drawing/2014/main" id="{5B0A4C15-C2B5-49A5-AC2B-530798715614}"/>
              </a:ext>
            </a:extLst>
          </p:cNvPr>
          <p:cNvSpPr>
            <a:spLocks noGrp="1"/>
          </p:cNvSpPr>
          <p:nvPr>
            <p:ph idx="1"/>
          </p:nvPr>
        </p:nvSpPr>
        <p:spPr/>
        <p:txBody>
          <a:bodyPr/>
          <a:lstStyle/>
          <a:p>
            <a:pPr>
              <a:buFont typeface="Arial" panose="020B0604020202020204" pitchFamily="34" charset="0"/>
              <a:buChar char="•"/>
            </a:pPr>
            <a:r>
              <a:rPr lang="nl-NL" dirty="0"/>
              <a:t>Te hoge zoutinname (bloeddruk)</a:t>
            </a:r>
          </a:p>
          <a:p>
            <a:pPr>
              <a:buFont typeface="Arial" panose="020B0604020202020204" pitchFamily="34" charset="0"/>
              <a:buChar char="•"/>
            </a:pPr>
            <a:r>
              <a:rPr lang="nl-NL" dirty="0"/>
              <a:t>Onvoldoende groente en fruit eten</a:t>
            </a:r>
          </a:p>
          <a:p>
            <a:pPr>
              <a:buFont typeface="Arial" panose="020B0604020202020204" pitchFamily="34" charset="0"/>
              <a:buChar char="•"/>
            </a:pPr>
            <a:r>
              <a:rPr lang="nl-NL" dirty="0"/>
              <a:t> Roken</a:t>
            </a:r>
          </a:p>
          <a:p>
            <a:pPr>
              <a:buFont typeface="Arial" panose="020B0604020202020204" pitchFamily="34" charset="0"/>
              <a:buChar char="•"/>
            </a:pPr>
            <a:r>
              <a:rPr lang="nl-NL" dirty="0"/>
              <a:t>Lichamelijke inactiviteit</a:t>
            </a:r>
          </a:p>
          <a:p>
            <a:pPr>
              <a:buFont typeface="Arial" panose="020B0604020202020204" pitchFamily="34" charset="0"/>
              <a:buChar char="•"/>
            </a:pPr>
            <a:r>
              <a:rPr lang="nl-NL" dirty="0"/>
              <a:t>Overgewicht</a:t>
            </a:r>
          </a:p>
          <a:p>
            <a:pPr>
              <a:buFont typeface="Arial" panose="020B0604020202020204" pitchFamily="34" charset="0"/>
              <a:buChar char="•"/>
            </a:pPr>
            <a:r>
              <a:rPr lang="nl-NL" dirty="0"/>
              <a:t>Te veel alcohol drinken</a:t>
            </a:r>
          </a:p>
          <a:p>
            <a:pPr>
              <a:buFont typeface="Arial" panose="020B0604020202020204" pitchFamily="34" charset="0"/>
              <a:buChar char="•"/>
            </a:pPr>
            <a:r>
              <a:rPr lang="nl-NL" dirty="0"/>
              <a:t>Diabetes</a:t>
            </a:r>
          </a:p>
          <a:p>
            <a:pPr>
              <a:buFont typeface="Arial" panose="020B0604020202020204" pitchFamily="34" charset="0"/>
              <a:buChar char="•"/>
            </a:pPr>
            <a:r>
              <a:rPr lang="nl-NL" dirty="0"/>
              <a:t>Het voorkomen van hart- en vaatziekten in de familie</a:t>
            </a:r>
          </a:p>
          <a:p>
            <a:pPr marL="0" indent="0">
              <a:buNone/>
            </a:pPr>
            <a:endParaRPr lang="nl-NL" dirty="0"/>
          </a:p>
          <a:p>
            <a:endParaRPr lang="nl-NL" dirty="0"/>
          </a:p>
        </p:txBody>
      </p:sp>
    </p:spTree>
    <p:extLst>
      <p:ext uri="{BB962C8B-B14F-4D97-AF65-F5344CB8AC3E}">
        <p14:creationId xmlns:p14="http://schemas.microsoft.com/office/powerpoint/2010/main" val="239246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22811-FD7E-4A0A-96A2-9A594E735BF0}"/>
              </a:ext>
            </a:extLst>
          </p:cNvPr>
          <p:cNvSpPr>
            <a:spLocks noGrp="1"/>
          </p:cNvSpPr>
          <p:nvPr>
            <p:ph type="title"/>
          </p:nvPr>
        </p:nvSpPr>
        <p:spPr/>
        <p:txBody>
          <a:bodyPr/>
          <a:lstStyle/>
          <a:p>
            <a:r>
              <a:rPr lang="nl-NL" dirty="0"/>
              <a:t>We gaan het over vetten hebben</a:t>
            </a:r>
          </a:p>
        </p:txBody>
      </p:sp>
      <p:pic>
        <p:nvPicPr>
          <p:cNvPr id="4" name="Onlinemedia 3" title="Etiketten vergelijken - Verzadigd vet | Voedingscentrum">
            <a:hlinkClick r:id="" action="ppaction://media"/>
            <a:extLst>
              <a:ext uri="{FF2B5EF4-FFF2-40B4-BE49-F238E27FC236}">
                <a16:creationId xmlns:a16="http://schemas.microsoft.com/office/drawing/2014/main" id="{C9588AC1-7D03-40F2-9F5D-9CA940A608AF}"/>
              </a:ext>
            </a:extLst>
          </p:cNvPr>
          <p:cNvPicPr>
            <a:picLocks noGrp="1" noRot="1" noChangeAspect="1"/>
          </p:cNvPicPr>
          <p:nvPr>
            <p:ph idx="1"/>
            <a:videoFile r:link="rId1"/>
          </p:nvPr>
        </p:nvPicPr>
        <p:blipFill>
          <a:blip r:embed="rId3"/>
          <a:stretch>
            <a:fillRect/>
          </a:stretch>
        </p:blipFill>
        <p:spPr>
          <a:xfrm>
            <a:off x="1752978" y="1972101"/>
            <a:ext cx="8686043" cy="4885899"/>
          </a:xfrm>
          <a:prstGeom prst="rect">
            <a:avLst/>
          </a:prstGeom>
        </p:spPr>
      </p:pic>
    </p:spTree>
    <p:extLst>
      <p:ext uri="{BB962C8B-B14F-4D97-AF65-F5344CB8AC3E}">
        <p14:creationId xmlns:p14="http://schemas.microsoft.com/office/powerpoint/2010/main" val="342933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FE7ED-8105-4A61-9F3C-F004C18178E3}"/>
              </a:ext>
            </a:extLst>
          </p:cNvPr>
          <p:cNvSpPr>
            <a:spLocks noGrp="1"/>
          </p:cNvSpPr>
          <p:nvPr>
            <p:ph type="title"/>
          </p:nvPr>
        </p:nvSpPr>
        <p:spPr/>
        <p:txBody>
          <a:bodyPr/>
          <a:lstStyle/>
          <a:p>
            <a:r>
              <a:rPr lang="nl-NL" dirty="0"/>
              <a:t>Vetten</a:t>
            </a:r>
          </a:p>
        </p:txBody>
      </p:sp>
      <p:sp>
        <p:nvSpPr>
          <p:cNvPr id="3" name="Tijdelijke aanduiding voor inhoud 2">
            <a:extLst>
              <a:ext uri="{FF2B5EF4-FFF2-40B4-BE49-F238E27FC236}">
                <a16:creationId xmlns:a16="http://schemas.microsoft.com/office/drawing/2014/main" id="{1C05C7C7-5904-4676-B155-A722A91C0C4D}"/>
              </a:ext>
            </a:extLst>
          </p:cNvPr>
          <p:cNvSpPr>
            <a:spLocks noGrp="1"/>
          </p:cNvSpPr>
          <p:nvPr>
            <p:ph idx="1"/>
          </p:nvPr>
        </p:nvSpPr>
        <p:spPr/>
        <p:txBody>
          <a:bodyPr/>
          <a:lstStyle/>
          <a:p>
            <a:pPr>
              <a:buFont typeface="Arial" panose="020B0604020202020204" pitchFamily="34" charset="0"/>
              <a:buChar char="•"/>
            </a:pPr>
            <a:r>
              <a:rPr lang="nl-NL" dirty="0"/>
              <a:t> 3x een vetzuur gekoppeld </a:t>
            </a:r>
          </a:p>
          <a:p>
            <a:pPr>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60CFF215-75F1-4D2F-9AF0-A8CB9AD6FFA5}"/>
              </a:ext>
            </a:extLst>
          </p:cNvPr>
          <p:cNvPicPr>
            <a:picLocks noChangeAspect="1"/>
          </p:cNvPicPr>
          <p:nvPr/>
        </p:nvPicPr>
        <p:blipFill>
          <a:blip r:embed="rId3"/>
          <a:stretch>
            <a:fillRect/>
          </a:stretch>
        </p:blipFill>
        <p:spPr>
          <a:xfrm>
            <a:off x="1097280" y="2651348"/>
            <a:ext cx="7450872" cy="2785625"/>
          </a:xfrm>
          <a:prstGeom prst="rect">
            <a:avLst/>
          </a:prstGeom>
        </p:spPr>
      </p:pic>
    </p:spTree>
    <p:extLst>
      <p:ext uri="{BB962C8B-B14F-4D97-AF65-F5344CB8AC3E}">
        <p14:creationId xmlns:p14="http://schemas.microsoft.com/office/powerpoint/2010/main" val="178019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C1B33-F742-45DF-83FA-538A4FC82848}"/>
              </a:ext>
            </a:extLst>
          </p:cNvPr>
          <p:cNvSpPr>
            <a:spLocks noGrp="1"/>
          </p:cNvSpPr>
          <p:nvPr>
            <p:ph type="title"/>
          </p:nvPr>
        </p:nvSpPr>
        <p:spPr/>
        <p:txBody>
          <a:bodyPr/>
          <a:lstStyle/>
          <a:p>
            <a:r>
              <a:rPr lang="nl-NL" dirty="0"/>
              <a:t>3 soorten vet(zuren)</a:t>
            </a:r>
          </a:p>
        </p:txBody>
      </p:sp>
      <p:graphicFrame>
        <p:nvGraphicFramePr>
          <p:cNvPr id="4" name="Tijdelijke aanduiding voor inhoud 3">
            <a:extLst>
              <a:ext uri="{FF2B5EF4-FFF2-40B4-BE49-F238E27FC236}">
                <a16:creationId xmlns:a16="http://schemas.microsoft.com/office/drawing/2014/main" id="{6E443441-F93B-450E-87CA-745740F56C39}"/>
              </a:ext>
            </a:extLst>
          </p:cNvPr>
          <p:cNvGraphicFramePr>
            <a:graphicFrameLocks noGrp="1"/>
          </p:cNvGraphicFramePr>
          <p:nvPr>
            <p:ph idx="1"/>
            <p:extLst/>
          </p:nvPr>
        </p:nvGraphicFramePr>
        <p:xfrm>
          <a:off x="1096962" y="1846262"/>
          <a:ext cx="10058400" cy="3027393"/>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941520450"/>
                    </a:ext>
                  </a:extLst>
                </a:gridCol>
                <a:gridCol w="3352800">
                  <a:extLst>
                    <a:ext uri="{9D8B030D-6E8A-4147-A177-3AD203B41FA5}">
                      <a16:colId xmlns:a16="http://schemas.microsoft.com/office/drawing/2014/main" val="1989132255"/>
                    </a:ext>
                  </a:extLst>
                </a:gridCol>
                <a:gridCol w="3352800">
                  <a:extLst>
                    <a:ext uri="{9D8B030D-6E8A-4147-A177-3AD203B41FA5}">
                      <a16:colId xmlns:a16="http://schemas.microsoft.com/office/drawing/2014/main" val="2117367364"/>
                    </a:ext>
                  </a:extLst>
                </a:gridCol>
              </a:tblGrid>
              <a:tr h="450101">
                <a:tc>
                  <a:txBody>
                    <a:bodyPr/>
                    <a:lstStyle/>
                    <a:p>
                      <a:r>
                        <a:rPr lang="nl-NL" b="1" dirty="0"/>
                        <a:t>Verzadigd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b="1" dirty="0"/>
                        <a:t>Transvet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b="1" dirty="0"/>
                        <a:t>Onverzadigd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571698"/>
                  </a:ext>
                </a:extLst>
              </a:tr>
              <a:tr h="2577292">
                <a:tc>
                  <a:txBody>
                    <a:bodyPr/>
                    <a:lstStyle/>
                    <a:p>
                      <a:r>
                        <a:rPr lang="nl-NL" dirty="0"/>
                        <a:t>Structuur: een rechte lijn</a:t>
                      </a:r>
                    </a:p>
                    <a:p>
                      <a:endParaRPr lang="nl-NL" dirty="0"/>
                    </a:p>
                    <a:p>
                      <a:endParaRPr lang="nl-NL" dirty="0"/>
                    </a:p>
                    <a:p>
                      <a:endParaRPr lang="nl-NL" dirty="0"/>
                    </a:p>
                    <a:p>
                      <a:endParaRPr lang="nl-NL" dirty="0"/>
                    </a:p>
                    <a:p>
                      <a:r>
                        <a:rPr lang="nl-NL" dirty="0"/>
                        <a:t>Negatief effect op de gezondheid</a:t>
                      </a:r>
                    </a:p>
                    <a:p>
                      <a:r>
                        <a:rPr lang="nl-NL" dirty="0"/>
                        <a:t>Hard bij kamer temperatuur</a:t>
                      </a:r>
                    </a:p>
                    <a:p>
                      <a:endParaRPr lang="nl-NL" dirty="0"/>
                    </a:p>
                    <a:p>
                      <a:r>
                        <a:rPr lang="nl-NL" dirty="0"/>
                        <a:t>Dierlijk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Structuur: rechte lijn met een knik</a:t>
                      </a:r>
                    </a:p>
                    <a:p>
                      <a:endParaRPr lang="nl-NL" dirty="0"/>
                    </a:p>
                    <a:p>
                      <a:endParaRPr lang="nl-NL" dirty="0"/>
                    </a:p>
                    <a:p>
                      <a:endParaRPr lang="nl-NL" dirty="0"/>
                    </a:p>
                    <a:p>
                      <a:r>
                        <a:rPr lang="nl-NL" dirty="0"/>
                        <a:t>Negatief effect op de gezondheid</a:t>
                      </a:r>
                    </a:p>
                    <a:p>
                      <a:r>
                        <a:rPr lang="nl-NL" dirty="0"/>
                        <a:t>Hard bij kamer temperatuur</a:t>
                      </a:r>
                    </a:p>
                    <a:p>
                      <a:endParaRPr lang="nl-NL" dirty="0"/>
                    </a:p>
                    <a:p>
                      <a:r>
                        <a:rPr lang="nl-NL" dirty="0"/>
                        <a:t>Dierlijk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Structuur: gebogen lijn</a:t>
                      </a:r>
                    </a:p>
                    <a:p>
                      <a:endParaRPr lang="nl-NL" dirty="0"/>
                    </a:p>
                    <a:p>
                      <a:endParaRPr lang="nl-NL" dirty="0"/>
                    </a:p>
                    <a:p>
                      <a:endParaRPr lang="nl-NL" dirty="0"/>
                    </a:p>
                    <a:p>
                      <a:endParaRPr lang="nl-NL" dirty="0"/>
                    </a:p>
                    <a:p>
                      <a:r>
                        <a:rPr lang="nl-NL" dirty="0"/>
                        <a:t>Positief effect op de gezondheid</a:t>
                      </a:r>
                    </a:p>
                    <a:p>
                      <a:r>
                        <a:rPr lang="nl-NL" dirty="0"/>
                        <a:t>Vloeibaar bij kamer temperatuur (olie)</a:t>
                      </a:r>
                    </a:p>
                    <a:p>
                      <a:r>
                        <a:rPr lang="nl-NL" dirty="0"/>
                        <a:t>Plantaardig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511811"/>
                  </a:ext>
                </a:extLst>
              </a:tr>
            </a:tbl>
          </a:graphicData>
        </a:graphic>
      </p:graphicFrame>
      <p:pic>
        <p:nvPicPr>
          <p:cNvPr id="6" name="Afbeelding 5">
            <a:extLst>
              <a:ext uri="{FF2B5EF4-FFF2-40B4-BE49-F238E27FC236}">
                <a16:creationId xmlns:a16="http://schemas.microsoft.com/office/drawing/2014/main" id="{73BB02C3-B95F-4018-ACB2-BE952CCDC9C5}"/>
              </a:ext>
            </a:extLst>
          </p:cNvPr>
          <p:cNvPicPr>
            <a:picLocks noChangeAspect="1"/>
          </p:cNvPicPr>
          <p:nvPr/>
        </p:nvPicPr>
        <p:blipFill>
          <a:blip r:embed="rId2"/>
          <a:stretch>
            <a:fillRect/>
          </a:stretch>
        </p:blipFill>
        <p:spPr>
          <a:xfrm>
            <a:off x="1181074" y="2896543"/>
            <a:ext cx="990651" cy="806491"/>
          </a:xfrm>
          <a:prstGeom prst="rect">
            <a:avLst/>
          </a:prstGeom>
        </p:spPr>
      </p:pic>
      <p:pic>
        <p:nvPicPr>
          <p:cNvPr id="7" name="Tijdelijke aanduiding voor inhoud 6">
            <a:extLst>
              <a:ext uri="{FF2B5EF4-FFF2-40B4-BE49-F238E27FC236}">
                <a16:creationId xmlns:a16="http://schemas.microsoft.com/office/drawing/2014/main" id="{E92B54BA-4D6D-4EB7-9893-997C542D127F}"/>
              </a:ext>
            </a:extLst>
          </p:cNvPr>
          <p:cNvPicPr>
            <a:picLocks noChangeAspect="1"/>
          </p:cNvPicPr>
          <p:nvPr/>
        </p:nvPicPr>
        <p:blipFill>
          <a:blip r:embed="rId3"/>
          <a:stretch>
            <a:fillRect/>
          </a:stretch>
        </p:blipFill>
        <p:spPr>
          <a:xfrm>
            <a:off x="4529113" y="2915594"/>
            <a:ext cx="958899" cy="787440"/>
          </a:xfrm>
          <a:prstGeom prst="rect">
            <a:avLst/>
          </a:prstGeom>
        </p:spPr>
      </p:pic>
      <p:pic>
        <p:nvPicPr>
          <p:cNvPr id="9" name="Afbeelding 8">
            <a:extLst>
              <a:ext uri="{FF2B5EF4-FFF2-40B4-BE49-F238E27FC236}">
                <a16:creationId xmlns:a16="http://schemas.microsoft.com/office/drawing/2014/main" id="{8DF8849D-B932-4A4D-962E-60901D145C93}"/>
              </a:ext>
            </a:extLst>
          </p:cNvPr>
          <p:cNvPicPr>
            <a:picLocks noChangeAspect="1"/>
          </p:cNvPicPr>
          <p:nvPr/>
        </p:nvPicPr>
        <p:blipFill>
          <a:blip r:embed="rId4"/>
          <a:stretch>
            <a:fillRect/>
          </a:stretch>
        </p:blipFill>
        <p:spPr>
          <a:xfrm>
            <a:off x="7845400" y="2896543"/>
            <a:ext cx="1143059" cy="730288"/>
          </a:xfrm>
          <a:prstGeom prst="rect">
            <a:avLst/>
          </a:prstGeom>
        </p:spPr>
      </p:pic>
    </p:spTree>
    <p:extLst>
      <p:ext uri="{BB962C8B-B14F-4D97-AF65-F5344CB8AC3E}">
        <p14:creationId xmlns:p14="http://schemas.microsoft.com/office/powerpoint/2010/main" val="200695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556B7-B3AE-4FE9-BFC8-152C22E46817}"/>
              </a:ext>
            </a:extLst>
          </p:cNvPr>
          <p:cNvSpPr>
            <a:spLocks noGrp="1"/>
          </p:cNvSpPr>
          <p:nvPr>
            <p:ph type="title"/>
          </p:nvPr>
        </p:nvSpPr>
        <p:spPr/>
        <p:txBody>
          <a:bodyPr/>
          <a:lstStyle/>
          <a:p>
            <a:r>
              <a:rPr lang="nl-NL" dirty="0"/>
              <a:t>Functies van vet</a:t>
            </a:r>
          </a:p>
        </p:txBody>
      </p:sp>
      <p:sp>
        <p:nvSpPr>
          <p:cNvPr id="3" name="Tijdelijke aanduiding voor inhoud 2">
            <a:extLst>
              <a:ext uri="{FF2B5EF4-FFF2-40B4-BE49-F238E27FC236}">
                <a16:creationId xmlns:a16="http://schemas.microsoft.com/office/drawing/2014/main" id="{AB323844-587A-4127-9B2E-D538E403D90E}"/>
              </a:ext>
            </a:extLst>
          </p:cNvPr>
          <p:cNvSpPr>
            <a:spLocks noGrp="1"/>
          </p:cNvSpPr>
          <p:nvPr>
            <p:ph idx="1"/>
          </p:nvPr>
        </p:nvSpPr>
        <p:spPr/>
        <p:txBody>
          <a:bodyPr/>
          <a:lstStyle/>
          <a:p>
            <a:pPr>
              <a:buFont typeface="Arial" panose="020B0604020202020204" pitchFamily="34" charset="0"/>
              <a:buChar char="•"/>
            </a:pPr>
            <a:r>
              <a:rPr lang="nl-NL" dirty="0"/>
              <a:t> Energie leveren </a:t>
            </a:r>
          </a:p>
          <a:p>
            <a:pPr lvl="1">
              <a:buFont typeface="Arial" panose="020B0604020202020204" pitchFamily="34" charset="0"/>
              <a:buChar char="•"/>
            </a:pPr>
            <a:r>
              <a:rPr lang="nl-NL" dirty="0"/>
              <a:t>Langdurige inspanning</a:t>
            </a:r>
          </a:p>
          <a:p>
            <a:pPr>
              <a:buFont typeface="Arial" panose="020B0604020202020204" pitchFamily="34" charset="0"/>
              <a:buChar char="•"/>
            </a:pPr>
            <a:r>
              <a:rPr lang="nl-NL" dirty="0"/>
              <a:t> Bescherming van organen tegen stoten en kou</a:t>
            </a:r>
          </a:p>
          <a:p>
            <a:pPr>
              <a:buFont typeface="Arial" panose="020B0604020202020204" pitchFamily="34" charset="0"/>
              <a:buChar char="•"/>
            </a:pPr>
            <a:r>
              <a:rPr lang="nl-NL" dirty="0"/>
              <a:t> Vervoerder voor vitaminen en hormonen</a:t>
            </a:r>
          </a:p>
        </p:txBody>
      </p:sp>
    </p:spTree>
    <p:extLst>
      <p:ext uri="{BB962C8B-B14F-4D97-AF65-F5344CB8AC3E}">
        <p14:creationId xmlns:p14="http://schemas.microsoft.com/office/powerpoint/2010/main" val="246312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2047B-08AB-44B0-99CB-1776FEC6FB66}"/>
              </a:ext>
            </a:extLst>
          </p:cNvPr>
          <p:cNvSpPr>
            <a:spLocks noGrp="1"/>
          </p:cNvSpPr>
          <p:nvPr>
            <p:ph type="title"/>
          </p:nvPr>
        </p:nvSpPr>
        <p:spPr/>
        <p:txBody>
          <a:bodyPr/>
          <a:lstStyle/>
          <a:p>
            <a:r>
              <a:rPr lang="nl-NL" dirty="0"/>
              <a:t>Opname </a:t>
            </a:r>
          </a:p>
        </p:txBody>
      </p:sp>
      <p:sp>
        <p:nvSpPr>
          <p:cNvPr id="3" name="Tijdelijke aanduiding voor inhoud 2">
            <a:extLst>
              <a:ext uri="{FF2B5EF4-FFF2-40B4-BE49-F238E27FC236}">
                <a16:creationId xmlns:a16="http://schemas.microsoft.com/office/drawing/2014/main" id="{DA4F0F97-8831-4B37-B7F6-3A2F5D122075}"/>
              </a:ext>
            </a:extLst>
          </p:cNvPr>
          <p:cNvSpPr>
            <a:spLocks noGrp="1"/>
          </p:cNvSpPr>
          <p:nvPr>
            <p:ph idx="1"/>
          </p:nvPr>
        </p:nvSpPr>
        <p:spPr/>
        <p:txBody>
          <a:bodyPr/>
          <a:lstStyle/>
          <a:p>
            <a:pPr>
              <a:buFont typeface="Arial" panose="020B0604020202020204" pitchFamily="34" charset="0"/>
              <a:buChar char="•"/>
            </a:pPr>
            <a:r>
              <a:rPr lang="nl-NL" dirty="0"/>
              <a:t> 1</a:t>
            </a:r>
            <a:r>
              <a:rPr lang="nl-NL" baseline="30000" dirty="0"/>
              <a:t>e</a:t>
            </a:r>
            <a:r>
              <a:rPr lang="nl-NL" dirty="0"/>
              <a:t> punt van vertering: begin dunne darm</a:t>
            </a:r>
          </a:p>
          <a:p>
            <a:pPr marL="201168" lvl="1" indent="0">
              <a:buNone/>
            </a:pPr>
            <a:r>
              <a:rPr lang="nl-NL" dirty="0"/>
              <a:t>	1) gal: grote vetdruppels </a:t>
            </a:r>
            <a:r>
              <a:rPr lang="nl-NL" dirty="0">
                <a:sym typeface="Wingdings" panose="05000000000000000000" pitchFamily="2" charset="2"/>
              </a:rPr>
              <a:t> kleine vetdruppels</a:t>
            </a:r>
          </a:p>
          <a:p>
            <a:pPr marL="201168" lvl="1" indent="0">
              <a:buNone/>
            </a:pPr>
            <a:r>
              <a:rPr lang="nl-NL" dirty="0">
                <a:sym typeface="Wingdings" panose="05000000000000000000" pitchFamily="2" charset="2"/>
              </a:rPr>
              <a:t>	2) alvleessap: breekt vet af tot losse vetzuren</a:t>
            </a:r>
          </a:p>
          <a:p>
            <a:pPr>
              <a:buFont typeface="Arial" panose="020B0604020202020204" pitchFamily="34" charset="0"/>
              <a:buChar char="•"/>
            </a:pPr>
            <a:r>
              <a:rPr lang="nl-NL" dirty="0">
                <a:sym typeface="Wingdings" panose="05000000000000000000" pitchFamily="2" charset="2"/>
              </a:rPr>
              <a:t> Opname in dunne darm  lymfestelsel</a:t>
            </a:r>
          </a:p>
          <a:p>
            <a:pPr>
              <a:buFont typeface="Arial" panose="020B0604020202020204" pitchFamily="34" charset="0"/>
              <a:buChar char="•"/>
            </a:pPr>
            <a:r>
              <a:rPr lang="nl-NL" dirty="0">
                <a:sym typeface="Wingdings" panose="05000000000000000000" pitchFamily="2" charset="2"/>
              </a:rPr>
              <a:t> Vanuit lymfe in het bloed</a:t>
            </a:r>
          </a:p>
          <a:p>
            <a:pPr>
              <a:buFont typeface="Arial" panose="020B0604020202020204" pitchFamily="34" charset="0"/>
              <a:buChar char="•"/>
            </a:pPr>
            <a:r>
              <a:rPr lang="nl-NL" dirty="0">
                <a:sym typeface="Wingdings" panose="05000000000000000000" pitchFamily="2" charset="2"/>
              </a:rPr>
              <a:t> Afgifte aan weefsel en spiercellen die vet nodig hebben</a:t>
            </a:r>
          </a:p>
          <a:p>
            <a:pPr>
              <a:buFont typeface="Arial" panose="020B0604020202020204" pitchFamily="34" charset="0"/>
              <a:buChar char="•"/>
            </a:pPr>
            <a:r>
              <a:rPr lang="nl-NL" dirty="0">
                <a:sym typeface="Wingdings" panose="05000000000000000000" pitchFamily="2" charset="2"/>
              </a:rPr>
              <a:t> Restant naar de lever </a:t>
            </a:r>
          </a:p>
        </p:txBody>
      </p:sp>
      <p:pic>
        <p:nvPicPr>
          <p:cNvPr id="7" name="Afbeelding 6">
            <a:extLst>
              <a:ext uri="{FF2B5EF4-FFF2-40B4-BE49-F238E27FC236}">
                <a16:creationId xmlns:a16="http://schemas.microsoft.com/office/drawing/2014/main" id="{6C9A56BC-443D-40A1-B28B-3ED12234E273}"/>
              </a:ext>
            </a:extLst>
          </p:cNvPr>
          <p:cNvPicPr>
            <a:picLocks noChangeAspect="1"/>
          </p:cNvPicPr>
          <p:nvPr/>
        </p:nvPicPr>
        <p:blipFill>
          <a:blip r:embed="rId3"/>
          <a:stretch>
            <a:fillRect/>
          </a:stretch>
        </p:blipFill>
        <p:spPr>
          <a:xfrm>
            <a:off x="7917014" y="1989139"/>
            <a:ext cx="3238666" cy="1619333"/>
          </a:xfrm>
          <a:prstGeom prst="rect">
            <a:avLst/>
          </a:prstGeom>
        </p:spPr>
      </p:pic>
    </p:spTree>
    <p:extLst>
      <p:ext uri="{BB962C8B-B14F-4D97-AF65-F5344CB8AC3E}">
        <p14:creationId xmlns:p14="http://schemas.microsoft.com/office/powerpoint/2010/main" val="36238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A549B-B904-4835-8727-A7B40F90C023}"/>
              </a:ext>
            </a:extLst>
          </p:cNvPr>
          <p:cNvSpPr>
            <a:spLocks noGrp="1"/>
          </p:cNvSpPr>
          <p:nvPr>
            <p:ph type="title"/>
          </p:nvPr>
        </p:nvSpPr>
        <p:spPr/>
        <p:txBody>
          <a:bodyPr/>
          <a:lstStyle/>
          <a:p>
            <a:r>
              <a:rPr lang="nl-NL" dirty="0"/>
              <a:t>Negatief effect op de gezondheid</a:t>
            </a:r>
          </a:p>
        </p:txBody>
      </p:sp>
      <p:sp>
        <p:nvSpPr>
          <p:cNvPr id="3" name="Tijdelijke aanduiding voor inhoud 2">
            <a:extLst>
              <a:ext uri="{FF2B5EF4-FFF2-40B4-BE49-F238E27FC236}">
                <a16:creationId xmlns:a16="http://schemas.microsoft.com/office/drawing/2014/main" id="{90F3D73B-7CFF-460E-BE2C-805200452F6D}"/>
              </a:ext>
            </a:extLst>
          </p:cNvPr>
          <p:cNvSpPr>
            <a:spLocks noGrp="1"/>
          </p:cNvSpPr>
          <p:nvPr>
            <p:ph idx="1"/>
          </p:nvPr>
        </p:nvSpPr>
        <p:spPr/>
        <p:txBody>
          <a:bodyPr/>
          <a:lstStyle/>
          <a:p>
            <a:pPr>
              <a:buFont typeface="Arial" panose="020B0604020202020204" pitchFamily="34" charset="0"/>
              <a:buChar char="•"/>
            </a:pPr>
            <a:r>
              <a:rPr lang="nl-NL" dirty="0"/>
              <a:t> Restant in de lever zet verzadigd vet om in “slecht” cholesterol: </a:t>
            </a:r>
            <a:r>
              <a:rPr lang="nl-NL" b="1" dirty="0"/>
              <a:t>LDL</a:t>
            </a:r>
            <a:r>
              <a:rPr lang="nl-NL" dirty="0"/>
              <a:t> </a:t>
            </a:r>
          </a:p>
          <a:p>
            <a:pPr>
              <a:buFont typeface="Arial" panose="020B0604020202020204" pitchFamily="34" charset="0"/>
              <a:buChar char="•"/>
            </a:pPr>
            <a:r>
              <a:rPr lang="nl-NL" dirty="0"/>
              <a:t> LDL</a:t>
            </a:r>
            <a:r>
              <a:rPr lang="nl-NL" b="1" dirty="0"/>
              <a:t> </a:t>
            </a:r>
            <a:r>
              <a:rPr lang="nl-NL" dirty="0"/>
              <a:t>Cholesterol wordt de bloedbaan ingestuurd</a:t>
            </a:r>
          </a:p>
          <a:p>
            <a:pPr>
              <a:buFont typeface="Arial" panose="020B0604020202020204" pitchFamily="34" charset="0"/>
              <a:buChar char="•"/>
            </a:pPr>
            <a:r>
              <a:rPr lang="nl-NL" dirty="0"/>
              <a:t> Aderen vernauwen als de hoeveelheid cholesterol te hoog is</a:t>
            </a:r>
          </a:p>
          <a:p>
            <a:pPr>
              <a:buFont typeface="Arial" panose="020B0604020202020204" pitchFamily="34" charset="0"/>
              <a:buChar char="•"/>
            </a:pPr>
            <a:endParaRPr lang="nl-NL" dirty="0"/>
          </a:p>
          <a:p>
            <a:pPr>
              <a:buFont typeface="Arial" panose="020B0604020202020204" pitchFamily="34" charset="0"/>
              <a:buChar char="•"/>
            </a:pPr>
            <a:r>
              <a:rPr lang="nl-NL" dirty="0"/>
              <a:t> Cholesterol komt ook uit voeding, maar minimaal</a:t>
            </a:r>
          </a:p>
          <a:p>
            <a:pPr lvl="1">
              <a:buFont typeface="Arial" panose="020B0604020202020204" pitchFamily="34" charset="0"/>
              <a:buChar char="•"/>
            </a:pPr>
            <a:r>
              <a:rPr lang="nl-NL" dirty="0"/>
              <a:t>Eieren, orgaanvlees, paling, schaal- en schelpdieren</a:t>
            </a:r>
          </a:p>
          <a:p>
            <a:pPr>
              <a:buFont typeface="Arial" panose="020B0604020202020204" pitchFamily="34" charset="0"/>
              <a:buChar char="•"/>
            </a:pPr>
            <a:r>
              <a:rPr lang="nl-NL" dirty="0"/>
              <a:t> Verlagen van LDL cholesterol: vermijd verzadigd vet</a:t>
            </a:r>
          </a:p>
          <a:p>
            <a:pPr marL="0" indent="0">
              <a:buNone/>
            </a:pPr>
            <a:endParaRPr lang="nl-NL" dirty="0"/>
          </a:p>
          <a:p>
            <a:pPr marL="201168" lvl="1" indent="0">
              <a:buNone/>
            </a:pPr>
            <a:endParaRPr lang="nl-NL" dirty="0"/>
          </a:p>
        </p:txBody>
      </p:sp>
      <p:sp>
        <p:nvSpPr>
          <p:cNvPr id="4" name="Tekstvak 3">
            <a:extLst>
              <a:ext uri="{FF2B5EF4-FFF2-40B4-BE49-F238E27FC236}">
                <a16:creationId xmlns:a16="http://schemas.microsoft.com/office/drawing/2014/main" id="{60EEB60D-9A05-4BA8-844C-987DB5BED2EA}"/>
              </a:ext>
            </a:extLst>
          </p:cNvPr>
          <p:cNvSpPr txBox="1"/>
          <p:nvPr/>
        </p:nvSpPr>
        <p:spPr>
          <a:xfrm>
            <a:off x="8501449" y="4500140"/>
            <a:ext cx="322511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Cholesterol is </a:t>
            </a:r>
            <a:r>
              <a:rPr lang="nl-NL" b="1" dirty="0"/>
              <a:t>noodzakelijk</a:t>
            </a:r>
            <a:r>
              <a:rPr lang="nl-NL" dirty="0"/>
              <a:t>,</a:t>
            </a:r>
          </a:p>
          <a:p>
            <a:r>
              <a:rPr lang="nl-NL" dirty="0"/>
              <a:t>het speelt namelijk een rol bij de aanmaak van hormonen en is belangrijk bij de vorming van celwanden. </a:t>
            </a:r>
            <a:endParaRPr lang="nl-NL" b="1" dirty="0"/>
          </a:p>
        </p:txBody>
      </p:sp>
      <p:pic>
        <p:nvPicPr>
          <p:cNvPr id="1026" name="Picture 2" descr="Afbeeldingsresultaat voor cholesterol">
            <a:extLst>
              <a:ext uri="{FF2B5EF4-FFF2-40B4-BE49-F238E27FC236}">
                <a16:creationId xmlns:a16="http://schemas.microsoft.com/office/drawing/2014/main" id="{9C984AA1-8704-4FFA-944E-BC3DC465B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662" y="2886816"/>
            <a:ext cx="41529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8CDE5-387E-4422-91A9-EC2842B6A65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2A4B2301-57BE-4F30-A337-0F988E62E925}"/>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C0A838DC-C5A1-4F93-8FE5-FFC6F921D1CF}"/>
              </a:ext>
            </a:extLst>
          </p:cNvPr>
          <p:cNvPicPr>
            <a:picLocks noChangeAspect="1"/>
          </p:cNvPicPr>
          <p:nvPr/>
        </p:nvPicPr>
        <p:blipFill>
          <a:blip r:embed="rId2"/>
          <a:stretch>
            <a:fillRect/>
          </a:stretch>
        </p:blipFill>
        <p:spPr>
          <a:xfrm>
            <a:off x="1783080" y="286603"/>
            <a:ext cx="8656320" cy="6005851"/>
          </a:xfrm>
          <a:prstGeom prst="rect">
            <a:avLst/>
          </a:prstGeom>
        </p:spPr>
      </p:pic>
    </p:spTree>
    <p:extLst>
      <p:ext uri="{BB962C8B-B14F-4D97-AF65-F5344CB8AC3E}">
        <p14:creationId xmlns:p14="http://schemas.microsoft.com/office/powerpoint/2010/main" val="152086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5F55A-452F-4461-BB7C-81FE3A951C0E}"/>
              </a:ext>
            </a:extLst>
          </p:cNvPr>
          <p:cNvSpPr>
            <a:spLocks noGrp="1"/>
          </p:cNvSpPr>
          <p:nvPr>
            <p:ph type="title"/>
          </p:nvPr>
        </p:nvSpPr>
        <p:spPr/>
        <p:txBody>
          <a:bodyPr/>
          <a:lstStyle/>
          <a:p>
            <a:r>
              <a:rPr lang="nl-NL" dirty="0"/>
              <a:t>Verzadigd vet</a:t>
            </a:r>
          </a:p>
        </p:txBody>
      </p:sp>
      <p:sp>
        <p:nvSpPr>
          <p:cNvPr id="3" name="Tijdelijke aanduiding voor inhoud 2">
            <a:extLst>
              <a:ext uri="{FF2B5EF4-FFF2-40B4-BE49-F238E27FC236}">
                <a16:creationId xmlns:a16="http://schemas.microsoft.com/office/drawing/2014/main" id="{BA828DD1-2826-4900-BCE6-4D04BB9A1BFD}"/>
              </a:ext>
            </a:extLst>
          </p:cNvPr>
          <p:cNvSpPr>
            <a:spLocks noGrp="1"/>
          </p:cNvSpPr>
          <p:nvPr>
            <p:ph idx="1"/>
          </p:nvPr>
        </p:nvSpPr>
        <p:spPr/>
        <p:txBody>
          <a:bodyPr/>
          <a:lstStyle/>
          <a:p>
            <a:endParaRPr lang="nl-NL"/>
          </a:p>
        </p:txBody>
      </p:sp>
      <p:pic>
        <p:nvPicPr>
          <p:cNvPr id="4098" name="Picture 2" descr="Afbeeldingsresultaat voor bacon">
            <a:extLst>
              <a:ext uri="{FF2B5EF4-FFF2-40B4-BE49-F238E27FC236}">
                <a16:creationId xmlns:a16="http://schemas.microsoft.com/office/drawing/2014/main" id="{3AABA3B9-7A18-4F88-B51D-C616913E8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3" y="1986279"/>
            <a:ext cx="2755557" cy="1442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hamburger">
            <a:extLst>
              <a:ext uri="{FF2B5EF4-FFF2-40B4-BE49-F238E27FC236}">
                <a16:creationId xmlns:a16="http://schemas.microsoft.com/office/drawing/2014/main" id="{07D03D7E-2BBB-4DD8-865E-47D2F4B7C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398" y="2925118"/>
            <a:ext cx="3726077" cy="24840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taart">
            <a:extLst>
              <a:ext uri="{FF2B5EF4-FFF2-40B4-BE49-F238E27FC236}">
                <a16:creationId xmlns:a16="http://schemas.microsoft.com/office/drawing/2014/main" id="{C43AB837-4F4A-48F8-9326-38209F994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78" y="3479344"/>
            <a:ext cx="2498124" cy="24981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fbeeldingsresultaat voor pizza">
            <a:extLst>
              <a:ext uri="{FF2B5EF4-FFF2-40B4-BE49-F238E27FC236}">
                <a16:creationId xmlns:a16="http://schemas.microsoft.com/office/drawing/2014/main" id="{F0FAFCD3-3520-4AB0-BD77-9EB803860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162" y="1515416"/>
            <a:ext cx="3892378" cy="19639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fbeeldingsresultaat voor roomboter">
            <a:extLst>
              <a:ext uri="{FF2B5EF4-FFF2-40B4-BE49-F238E27FC236}">
                <a16:creationId xmlns:a16="http://schemas.microsoft.com/office/drawing/2014/main" id="{F86E6BBA-FD9A-4D43-9FBB-A8A4CB192D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8880" y="3664993"/>
            <a:ext cx="3308993" cy="220701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Afbeeldingsresultaat voor cupcake">
            <a:extLst>
              <a:ext uri="{FF2B5EF4-FFF2-40B4-BE49-F238E27FC236}">
                <a16:creationId xmlns:a16="http://schemas.microsoft.com/office/drawing/2014/main" id="{CA63A9CF-8C7C-4BC8-B2D0-18CD1B49B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7435" y="3479344"/>
            <a:ext cx="1812538" cy="277961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fbeeldingsresultaat voor croissant">
            <a:extLst>
              <a:ext uri="{FF2B5EF4-FFF2-40B4-BE49-F238E27FC236}">
                <a16:creationId xmlns:a16="http://schemas.microsoft.com/office/drawing/2014/main" id="{2EDD0AB6-110C-46EB-B270-F0C32E807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7435" y="1329860"/>
            <a:ext cx="2755557" cy="275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1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370C7-D1CE-49E3-996D-EB60DE025530}"/>
              </a:ext>
            </a:extLst>
          </p:cNvPr>
          <p:cNvSpPr>
            <a:spLocks noGrp="1"/>
          </p:cNvSpPr>
          <p:nvPr>
            <p:ph type="title"/>
          </p:nvPr>
        </p:nvSpPr>
        <p:spPr/>
        <p:txBody>
          <a:bodyPr/>
          <a:lstStyle/>
          <a:p>
            <a:r>
              <a:rPr lang="nl-NL" dirty="0"/>
              <a:t>Positief effect op de gezondheid</a:t>
            </a:r>
          </a:p>
        </p:txBody>
      </p:sp>
      <p:sp>
        <p:nvSpPr>
          <p:cNvPr id="3" name="Tijdelijke aanduiding voor inhoud 2">
            <a:extLst>
              <a:ext uri="{FF2B5EF4-FFF2-40B4-BE49-F238E27FC236}">
                <a16:creationId xmlns:a16="http://schemas.microsoft.com/office/drawing/2014/main" id="{30F15313-4933-4603-8B8B-D6C090EDC591}"/>
              </a:ext>
            </a:extLst>
          </p:cNvPr>
          <p:cNvSpPr>
            <a:spLocks noGrp="1"/>
          </p:cNvSpPr>
          <p:nvPr>
            <p:ph idx="1"/>
          </p:nvPr>
        </p:nvSpPr>
        <p:spPr/>
        <p:txBody>
          <a:bodyPr/>
          <a:lstStyle/>
          <a:p>
            <a:pPr>
              <a:buFont typeface="Arial" panose="020B0604020202020204" pitchFamily="34" charset="0"/>
              <a:buChar char="•"/>
            </a:pPr>
            <a:r>
              <a:rPr lang="nl-NL" dirty="0"/>
              <a:t> Hoge inname van onverzadigd vet</a:t>
            </a:r>
          </a:p>
          <a:p>
            <a:pPr>
              <a:buFont typeface="Arial" panose="020B0604020202020204" pitchFamily="34" charset="0"/>
              <a:buChar char="•"/>
            </a:pPr>
            <a:r>
              <a:rPr lang="nl-NL" dirty="0"/>
              <a:t> In de lever: omzetting naar “goed” cholesterol: </a:t>
            </a:r>
            <a:r>
              <a:rPr lang="nl-NL" b="1" dirty="0"/>
              <a:t>HDL</a:t>
            </a:r>
            <a:endParaRPr lang="nl-NL" dirty="0"/>
          </a:p>
          <a:p>
            <a:pPr>
              <a:buFont typeface="Arial" panose="020B0604020202020204" pitchFamily="34" charset="0"/>
              <a:buChar char="•"/>
            </a:pPr>
            <a:r>
              <a:rPr lang="nl-NL" dirty="0"/>
              <a:t> Verlaging van LDL cholesterol gehalte</a:t>
            </a:r>
          </a:p>
          <a:p>
            <a:pPr>
              <a:buFont typeface="Arial" panose="020B0604020202020204" pitchFamily="34" charset="0"/>
              <a:buChar char="•"/>
            </a:pPr>
            <a:r>
              <a:rPr lang="nl-NL" dirty="0"/>
              <a:t> </a:t>
            </a:r>
            <a:r>
              <a:rPr lang="nl-NL" b="1" dirty="0"/>
              <a:t>Essentiële vetzuren: </a:t>
            </a:r>
            <a:r>
              <a:rPr lang="nl-NL" dirty="0"/>
              <a:t>kan het lichaam niet zelf aanmaken, maar zijn wel nodig</a:t>
            </a:r>
          </a:p>
          <a:p>
            <a:pPr lvl="1">
              <a:buFont typeface="Arial" panose="020B0604020202020204" pitchFamily="34" charset="0"/>
              <a:buChar char="•"/>
            </a:pPr>
            <a:r>
              <a:rPr lang="nl-NL" dirty="0"/>
              <a:t>Inname via de voeding</a:t>
            </a:r>
          </a:p>
          <a:p>
            <a:pPr marL="201168" lvl="1" indent="0">
              <a:buNone/>
            </a:pPr>
            <a:endParaRPr lang="nl-NL" dirty="0"/>
          </a:p>
          <a:p>
            <a:pPr marL="0" indent="0">
              <a:buNone/>
            </a:pPr>
            <a:endParaRPr lang="nl-NL" dirty="0"/>
          </a:p>
        </p:txBody>
      </p:sp>
    </p:spTree>
    <p:extLst>
      <p:ext uri="{BB962C8B-B14F-4D97-AF65-F5344CB8AC3E}">
        <p14:creationId xmlns:p14="http://schemas.microsoft.com/office/powerpoint/2010/main" val="35363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90D42-4E93-44E9-85BD-8CF60C241B89}"/>
              </a:ext>
            </a:extLst>
          </p:cNvPr>
          <p:cNvSpPr>
            <a:spLocks noGrp="1"/>
          </p:cNvSpPr>
          <p:nvPr>
            <p:ph type="title"/>
          </p:nvPr>
        </p:nvSpPr>
        <p:spPr/>
        <p:txBody>
          <a:bodyPr/>
          <a:lstStyle/>
          <a:p>
            <a:r>
              <a:rPr lang="nl-NL" dirty="0" err="1"/>
              <a:t>Kahootje</a:t>
            </a:r>
            <a:endParaRPr lang="nl-NL" dirty="0"/>
          </a:p>
        </p:txBody>
      </p:sp>
      <p:sp>
        <p:nvSpPr>
          <p:cNvPr id="4" name="Rectangle 1">
            <a:extLst>
              <a:ext uri="{FF2B5EF4-FFF2-40B4-BE49-F238E27FC236}">
                <a16:creationId xmlns:a16="http://schemas.microsoft.com/office/drawing/2014/main" id="{BAB64AF6-CDFE-43E2-BF39-7954E3019153}"/>
              </a:ext>
            </a:extLst>
          </p:cNvPr>
          <p:cNvSpPr>
            <a:spLocks noGrp="1" noChangeArrowheads="1"/>
          </p:cNvSpPr>
          <p:nvPr>
            <p:ph idx="1"/>
          </p:nvPr>
        </p:nvSpPr>
        <p:spPr bwMode="auto">
          <a:xfrm>
            <a:off x="1369842" y="2616273"/>
            <a:ext cx="2516715" cy="688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1" i="1" u="none" strike="noStrike" cap="none" normalizeH="0" baseline="0" dirty="0">
                <a:ln>
                  <a:noFill/>
                </a:ln>
                <a:solidFill>
                  <a:schemeClr val="tx1"/>
                </a:solidFill>
                <a:effectLst/>
                <a:latin typeface="BPreplay"/>
              </a:rPr>
              <a:t>Strijden jongens!</a:t>
            </a:r>
            <a:br>
              <a:rPr kumimoji="0" lang="nl-NL" altLang="nl-NL" sz="1800" b="1" i="1" u="none" strike="noStrike" cap="none" normalizeH="0" baseline="0" dirty="0">
                <a:ln>
                  <a:noFill/>
                </a:ln>
                <a:solidFill>
                  <a:srgbClr val="FFFFFF"/>
                </a:solidFill>
                <a:effectLst/>
                <a:latin typeface="BPreplay"/>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126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5ABF3-6A6E-46A4-98CF-90591DEF1ADC}"/>
              </a:ext>
            </a:extLst>
          </p:cNvPr>
          <p:cNvSpPr>
            <a:spLocks noGrp="1"/>
          </p:cNvSpPr>
          <p:nvPr>
            <p:ph type="title"/>
          </p:nvPr>
        </p:nvSpPr>
        <p:spPr/>
        <p:txBody>
          <a:bodyPr/>
          <a:lstStyle/>
          <a:p>
            <a:r>
              <a:rPr lang="nl-NL" dirty="0"/>
              <a:t>Een voorbeeld. Zouden meer bedrijven dit moeten doen?</a:t>
            </a:r>
          </a:p>
        </p:txBody>
      </p:sp>
      <p:pic>
        <p:nvPicPr>
          <p:cNvPr id="4" name="Onlinemedia 3" title="Ziggo monteurs met AED in de bus">
            <a:hlinkClick r:id="" action="ppaction://media"/>
            <a:extLst>
              <a:ext uri="{FF2B5EF4-FFF2-40B4-BE49-F238E27FC236}">
                <a16:creationId xmlns:a16="http://schemas.microsoft.com/office/drawing/2014/main" id="{422A9A08-7D90-40D6-AB38-FF3BEC8A96DD}"/>
              </a:ext>
            </a:extLst>
          </p:cNvPr>
          <p:cNvPicPr>
            <a:picLocks noGrp="1" noRot="1" noChangeAspect="1"/>
          </p:cNvPicPr>
          <p:nvPr>
            <p:ph idx="1"/>
            <a:videoFile r:link="rId1"/>
          </p:nvPr>
        </p:nvPicPr>
        <p:blipFill>
          <a:blip r:embed="rId3"/>
          <a:stretch>
            <a:fillRect/>
          </a:stretch>
        </p:blipFill>
        <p:spPr>
          <a:xfrm>
            <a:off x="1171171" y="1859106"/>
            <a:ext cx="7482996" cy="4209185"/>
          </a:xfrm>
          <a:prstGeom prst="rect">
            <a:avLst/>
          </a:prstGeom>
        </p:spPr>
      </p:pic>
    </p:spTree>
    <p:extLst>
      <p:ext uri="{BB962C8B-B14F-4D97-AF65-F5344CB8AC3E}">
        <p14:creationId xmlns:p14="http://schemas.microsoft.com/office/powerpoint/2010/main" val="76422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6646C-2E8F-46B7-8652-9C3FD80793DB}"/>
              </a:ext>
            </a:extLst>
          </p:cNvPr>
          <p:cNvSpPr>
            <a:spLocks noGrp="1"/>
          </p:cNvSpPr>
          <p:nvPr>
            <p:ph type="title"/>
          </p:nvPr>
        </p:nvSpPr>
        <p:spPr>
          <a:xfrm>
            <a:off x="1097280" y="286603"/>
            <a:ext cx="10058400" cy="1450757"/>
          </a:xfrm>
        </p:spPr>
        <p:txBody>
          <a:bodyPr>
            <a:normAutofit/>
          </a:bodyPr>
          <a:lstStyle/>
          <a:p>
            <a:r>
              <a:rPr lang="nl-NL" dirty="0"/>
              <a:t>Wat gaan we vandaag doen?</a:t>
            </a:r>
          </a:p>
        </p:txBody>
      </p:sp>
      <p:sp>
        <p:nvSpPr>
          <p:cNvPr id="3" name="Tijdelijke aanduiding voor inhoud 2">
            <a:extLst>
              <a:ext uri="{FF2B5EF4-FFF2-40B4-BE49-F238E27FC236}">
                <a16:creationId xmlns:a16="http://schemas.microsoft.com/office/drawing/2014/main" id="{3FC518E7-34E8-4899-B5D1-796825FE14E5}"/>
              </a:ext>
            </a:extLst>
          </p:cNvPr>
          <p:cNvSpPr>
            <a:spLocks noGrp="1"/>
          </p:cNvSpPr>
          <p:nvPr>
            <p:ph idx="1"/>
          </p:nvPr>
        </p:nvSpPr>
        <p:spPr>
          <a:xfrm>
            <a:off x="1097279" y="1845734"/>
            <a:ext cx="6454987" cy="4023360"/>
          </a:xfrm>
        </p:spPr>
        <p:txBody>
          <a:bodyPr>
            <a:normAutofit lnSpcReduction="10000"/>
          </a:bodyPr>
          <a:lstStyle/>
          <a:p>
            <a:pPr>
              <a:buFont typeface="Arial" panose="020B0604020202020204" pitchFamily="34" charset="0"/>
              <a:buChar char="•"/>
            </a:pPr>
            <a:r>
              <a:rPr lang="nl-NL" sz="1700" dirty="0"/>
              <a:t> Het hart </a:t>
            </a:r>
          </a:p>
          <a:p>
            <a:pPr lvl="1">
              <a:buFont typeface="Arial" panose="020B0604020202020204" pitchFamily="34" charset="0"/>
              <a:buChar char="•"/>
            </a:pPr>
            <a:r>
              <a:rPr lang="nl-NL" sz="1500" dirty="0"/>
              <a:t>Functie bloedomloop</a:t>
            </a:r>
          </a:p>
          <a:p>
            <a:pPr lvl="1">
              <a:buFont typeface="Arial" panose="020B0604020202020204" pitchFamily="34" charset="0"/>
              <a:buChar char="•"/>
            </a:pPr>
            <a:r>
              <a:rPr lang="nl-NL" sz="1500" dirty="0"/>
              <a:t>Aders/slagaders/haarvaten</a:t>
            </a:r>
          </a:p>
          <a:p>
            <a:pPr>
              <a:buFont typeface="Arial" panose="020B0604020202020204" pitchFamily="34" charset="0"/>
              <a:buChar char="•"/>
            </a:pPr>
            <a:r>
              <a:rPr lang="nl-NL" sz="1700" dirty="0"/>
              <a:t> Bloeddruk </a:t>
            </a:r>
          </a:p>
          <a:p>
            <a:pPr>
              <a:buFont typeface="Arial" panose="020B0604020202020204" pitchFamily="34" charset="0"/>
              <a:buChar char="•"/>
            </a:pPr>
            <a:r>
              <a:rPr lang="nl-NL" sz="1700" dirty="0"/>
              <a:t> Bloeddruk van elkaar meten</a:t>
            </a:r>
          </a:p>
          <a:p>
            <a:pPr>
              <a:buFont typeface="Arial" panose="020B0604020202020204" pitchFamily="34" charset="0"/>
              <a:buChar char="•"/>
            </a:pPr>
            <a:r>
              <a:rPr lang="nl-NL" sz="1700" dirty="0"/>
              <a:t> Gevolgen &amp; oorzaken</a:t>
            </a:r>
          </a:p>
          <a:p>
            <a:pPr>
              <a:buFont typeface="Arial" panose="020B0604020202020204" pitchFamily="34" charset="0"/>
              <a:buChar char="•"/>
            </a:pPr>
            <a:endParaRPr lang="nl-NL" sz="1700" dirty="0"/>
          </a:p>
          <a:p>
            <a:pPr>
              <a:buFont typeface="Arial" panose="020B0604020202020204" pitchFamily="34" charset="0"/>
              <a:buChar char="•"/>
            </a:pPr>
            <a:r>
              <a:rPr lang="nl-NL" sz="1700" dirty="0"/>
              <a:t> Vetten</a:t>
            </a:r>
          </a:p>
          <a:p>
            <a:pPr lvl="1">
              <a:buFont typeface="Arial" panose="020B0604020202020204" pitchFamily="34" charset="0"/>
              <a:buChar char="•"/>
            </a:pPr>
            <a:r>
              <a:rPr lang="nl-NL" sz="1700" dirty="0"/>
              <a:t> Functies</a:t>
            </a:r>
          </a:p>
          <a:p>
            <a:pPr lvl="1">
              <a:buFont typeface="Arial" panose="020B0604020202020204" pitchFamily="34" charset="0"/>
              <a:buChar char="•"/>
            </a:pPr>
            <a:r>
              <a:rPr lang="nl-NL" sz="1700" dirty="0"/>
              <a:t> Opname</a:t>
            </a:r>
          </a:p>
          <a:p>
            <a:pPr lvl="1">
              <a:buFont typeface="Arial" panose="020B0604020202020204" pitchFamily="34" charset="0"/>
              <a:buChar char="•"/>
            </a:pPr>
            <a:r>
              <a:rPr lang="nl-NL" sz="1700" dirty="0"/>
              <a:t> Negatieve en positieve effecten</a:t>
            </a:r>
          </a:p>
          <a:p>
            <a:pPr>
              <a:buFont typeface="Arial" panose="020B0604020202020204" pitchFamily="34" charset="0"/>
              <a:buChar char="•"/>
            </a:pPr>
            <a:r>
              <a:rPr lang="nl-NL" sz="1700" dirty="0" err="1"/>
              <a:t>Kahootje</a:t>
            </a:r>
            <a:endParaRPr lang="nl-NL" sz="1700" dirty="0"/>
          </a:p>
          <a:p>
            <a:pPr>
              <a:buFont typeface="Arial" panose="020B0604020202020204" pitchFamily="34" charset="0"/>
              <a:buChar char="•"/>
            </a:pPr>
            <a:endParaRPr lang="nl-NL" sz="1700" dirty="0"/>
          </a:p>
        </p:txBody>
      </p:sp>
      <p:pic>
        <p:nvPicPr>
          <p:cNvPr id="3074" name="Picture 2" descr="Afbeeldingsresultaat voor kahoot">
            <a:extLst>
              <a:ext uri="{FF2B5EF4-FFF2-40B4-BE49-F238E27FC236}">
                <a16:creationId xmlns:a16="http://schemas.microsoft.com/office/drawing/2014/main" id="{C3FCEA78-77D6-41D6-9C43-EEB022ED5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41" r="25749" b="1"/>
          <a:stretch/>
        </p:blipFill>
        <p:spPr bwMode="auto">
          <a:xfrm>
            <a:off x="7466654" y="212190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90D42-4E93-44E9-85BD-8CF60C241B89}"/>
              </a:ext>
            </a:extLst>
          </p:cNvPr>
          <p:cNvSpPr>
            <a:spLocks noGrp="1"/>
          </p:cNvSpPr>
          <p:nvPr>
            <p:ph type="title"/>
          </p:nvPr>
        </p:nvSpPr>
        <p:spPr/>
        <p:txBody>
          <a:bodyPr/>
          <a:lstStyle/>
          <a:p>
            <a:r>
              <a:rPr lang="nl-NL" dirty="0"/>
              <a:t>Uitleg van het hart</a:t>
            </a:r>
          </a:p>
        </p:txBody>
      </p:sp>
      <p:pic>
        <p:nvPicPr>
          <p:cNvPr id="4" name="Onlinemedia 3" title="Bloedsomloop uitgelegd">
            <a:hlinkClick r:id="" action="ppaction://media"/>
            <a:extLst>
              <a:ext uri="{FF2B5EF4-FFF2-40B4-BE49-F238E27FC236}">
                <a16:creationId xmlns:a16="http://schemas.microsoft.com/office/drawing/2014/main" id="{73F37144-42C6-4EA2-83FA-3FBCB769F23F}"/>
              </a:ext>
            </a:extLst>
          </p:cNvPr>
          <p:cNvPicPr>
            <a:picLocks noGrp="1" noRot="1" noChangeAspect="1"/>
          </p:cNvPicPr>
          <p:nvPr>
            <p:ph idx="1"/>
            <a:videoFile r:link="rId1"/>
          </p:nvPr>
        </p:nvPicPr>
        <p:blipFill>
          <a:blip r:embed="rId3"/>
          <a:stretch>
            <a:fillRect/>
          </a:stretch>
        </p:blipFill>
        <p:spPr>
          <a:xfrm>
            <a:off x="2890594" y="1836493"/>
            <a:ext cx="6942016" cy="3904884"/>
          </a:xfrm>
          <a:prstGeom prst="rect">
            <a:avLst/>
          </a:prstGeom>
        </p:spPr>
      </p:pic>
    </p:spTree>
    <p:extLst>
      <p:ext uri="{BB962C8B-B14F-4D97-AF65-F5344CB8AC3E}">
        <p14:creationId xmlns:p14="http://schemas.microsoft.com/office/powerpoint/2010/main" val="378736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E6E40-EAA0-4327-912F-CA43B9111B52}"/>
              </a:ext>
            </a:extLst>
          </p:cNvPr>
          <p:cNvSpPr>
            <a:spLocks noGrp="1"/>
          </p:cNvSpPr>
          <p:nvPr>
            <p:ph type="title"/>
          </p:nvPr>
        </p:nvSpPr>
        <p:spPr>
          <a:xfrm>
            <a:off x="1097280" y="286603"/>
            <a:ext cx="10058400" cy="1450757"/>
          </a:xfrm>
        </p:spPr>
        <p:txBody>
          <a:bodyPr>
            <a:normAutofit/>
          </a:bodyPr>
          <a:lstStyle/>
          <a:p>
            <a:r>
              <a:rPr lang="nl-NL"/>
              <a:t>Functie bloedsomloop</a:t>
            </a:r>
            <a:endParaRPr lang="nl-NL" dirty="0"/>
          </a:p>
        </p:txBody>
      </p:sp>
      <p:sp>
        <p:nvSpPr>
          <p:cNvPr id="3" name="Tijdelijke aanduiding voor inhoud 2">
            <a:extLst>
              <a:ext uri="{FF2B5EF4-FFF2-40B4-BE49-F238E27FC236}">
                <a16:creationId xmlns:a16="http://schemas.microsoft.com/office/drawing/2014/main" id="{4258835B-FC94-46F0-B8A9-5CAA0351FF07}"/>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nl-NL" dirty="0"/>
              <a:t> Bloed rondpompen</a:t>
            </a:r>
          </a:p>
          <a:p>
            <a:pPr lvl="1">
              <a:buFont typeface="Arial" panose="020B0604020202020204" pitchFamily="34" charset="0"/>
              <a:buChar char="•"/>
            </a:pPr>
            <a:r>
              <a:rPr lang="nl-NL" dirty="0"/>
              <a:t>Cellen en weefsels voorzien van zuurstof en brandstoffen</a:t>
            </a:r>
          </a:p>
          <a:p>
            <a:pPr lvl="1">
              <a:buFont typeface="Arial" panose="020B0604020202020204" pitchFamily="34" charset="0"/>
              <a:buChar char="•"/>
            </a:pPr>
            <a:r>
              <a:rPr lang="nl-NL" dirty="0"/>
              <a:t>Afvalstoffen afvoeren </a:t>
            </a:r>
          </a:p>
        </p:txBody>
      </p:sp>
      <p:pic>
        <p:nvPicPr>
          <p:cNvPr id="1030" name="Picture 6" descr="Afbeeldingsresultaat voor functie bloedsomloop">
            <a:extLst>
              <a:ext uri="{FF2B5EF4-FFF2-40B4-BE49-F238E27FC236}">
                <a16:creationId xmlns:a16="http://schemas.microsoft.com/office/drawing/2014/main" id="{E24BC7FF-7582-4111-9BC0-EC5FE90A6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121" y="2005976"/>
            <a:ext cx="3151384" cy="370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3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4CAA1-A899-4564-A161-F5C5F984A1FA}"/>
              </a:ext>
            </a:extLst>
          </p:cNvPr>
          <p:cNvSpPr>
            <a:spLocks noGrp="1"/>
          </p:cNvSpPr>
          <p:nvPr>
            <p:ph type="title"/>
          </p:nvPr>
        </p:nvSpPr>
        <p:spPr/>
        <p:txBody>
          <a:bodyPr/>
          <a:lstStyle/>
          <a:p>
            <a:r>
              <a:rPr lang="nl-NL" dirty="0"/>
              <a:t>Aders/slagaders/haarvaten</a:t>
            </a:r>
          </a:p>
        </p:txBody>
      </p:sp>
      <p:sp>
        <p:nvSpPr>
          <p:cNvPr id="3" name="Tijdelijke aanduiding voor inhoud 2">
            <a:extLst>
              <a:ext uri="{FF2B5EF4-FFF2-40B4-BE49-F238E27FC236}">
                <a16:creationId xmlns:a16="http://schemas.microsoft.com/office/drawing/2014/main" id="{3F064721-9F1D-4493-97CC-05D07B657682}"/>
              </a:ext>
            </a:extLst>
          </p:cNvPr>
          <p:cNvSpPr>
            <a:spLocks noGrp="1"/>
          </p:cNvSpPr>
          <p:nvPr>
            <p:ph idx="1"/>
          </p:nvPr>
        </p:nvSpPr>
        <p:spPr/>
        <p:txBody>
          <a:bodyPr/>
          <a:lstStyle/>
          <a:p>
            <a:r>
              <a:rPr lang="nl-NL" dirty="0"/>
              <a:t>Rood = zuurstofrijk</a:t>
            </a:r>
          </a:p>
          <a:p>
            <a:r>
              <a:rPr lang="nl-NL" dirty="0"/>
              <a:t>Blauw = zuurstofarm</a:t>
            </a:r>
          </a:p>
          <a:p>
            <a:endParaRPr lang="nl-NL" dirty="0"/>
          </a:p>
        </p:txBody>
      </p:sp>
      <p:pic>
        <p:nvPicPr>
          <p:cNvPr id="2050" name="Picture 2" descr="Afbeeldingsresultaat voor aders slagaders haarvaten">
            <a:extLst>
              <a:ext uri="{FF2B5EF4-FFF2-40B4-BE49-F238E27FC236}">
                <a16:creationId xmlns:a16="http://schemas.microsoft.com/office/drawing/2014/main" id="{34F0EC4C-E9C1-49B9-8525-6E2206693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024382"/>
            <a:ext cx="5429076" cy="395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3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FB521-0CA6-4A1E-B8D7-D47A4FCEF036}"/>
              </a:ext>
            </a:extLst>
          </p:cNvPr>
          <p:cNvSpPr>
            <a:spLocks noGrp="1"/>
          </p:cNvSpPr>
          <p:nvPr>
            <p:ph type="title"/>
          </p:nvPr>
        </p:nvSpPr>
        <p:spPr/>
        <p:txBody>
          <a:bodyPr/>
          <a:lstStyle/>
          <a:p>
            <a:r>
              <a:rPr lang="nl-NL" dirty="0"/>
              <a:t>Bloeddruk</a:t>
            </a:r>
          </a:p>
        </p:txBody>
      </p:sp>
      <p:graphicFrame>
        <p:nvGraphicFramePr>
          <p:cNvPr id="4" name="Tijdelijke aanduiding voor inhoud 3">
            <a:extLst>
              <a:ext uri="{FF2B5EF4-FFF2-40B4-BE49-F238E27FC236}">
                <a16:creationId xmlns:a16="http://schemas.microsoft.com/office/drawing/2014/main" id="{42861B20-ADEB-4DF1-B9B1-10546FF9E19F}"/>
              </a:ext>
            </a:extLst>
          </p:cNvPr>
          <p:cNvGraphicFramePr>
            <a:graphicFrameLocks noGrp="1"/>
          </p:cNvGraphicFramePr>
          <p:nvPr>
            <p:ph idx="1"/>
            <p:extLst>
              <p:ext uri="{D42A27DB-BD31-4B8C-83A1-F6EECF244321}">
                <p14:modId xmlns:p14="http://schemas.microsoft.com/office/powerpoint/2010/main" val="4221220488"/>
              </p:ext>
            </p:extLst>
          </p:nvPr>
        </p:nvGraphicFramePr>
        <p:xfrm>
          <a:off x="1097280" y="2364055"/>
          <a:ext cx="10058400" cy="2172775"/>
        </p:xfrm>
        <a:graphic>
          <a:graphicData uri="http://schemas.openxmlformats.org/drawingml/2006/table">
            <a:tbl>
              <a:tblPr firstRow="1" bandRow="1">
                <a:tableStyleId>{69012ECD-51FC-41F1-AA8D-1B2483CD663E}</a:tableStyleId>
              </a:tblPr>
              <a:tblGrid>
                <a:gridCol w="5029200">
                  <a:extLst>
                    <a:ext uri="{9D8B030D-6E8A-4147-A177-3AD203B41FA5}">
                      <a16:colId xmlns:a16="http://schemas.microsoft.com/office/drawing/2014/main" val="1067006417"/>
                    </a:ext>
                  </a:extLst>
                </a:gridCol>
                <a:gridCol w="5029200">
                  <a:extLst>
                    <a:ext uri="{9D8B030D-6E8A-4147-A177-3AD203B41FA5}">
                      <a16:colId xmlns:a16="http://schemas.microsoft.com/office/drawing/2014/main" val="1384444610"/>
                    </a:ext>
                  </a:extLst>
                </a:gridCol>
              </a:tblGrid>
              <a:tr h="434555">
                <a:tc>
                  <a:txBody>
                    <a:bodyPr/>
                    <a:lstStyle/>
                    <a:p>
                      <a:r>
                        <a:rPr lang="nl-NL" dirty="0"/>
                        <a:t>Systolische bloeddruk – bovendruk</a:t>
                      </a:r>
                      <a:endParaRPr lang="nl-NL" b="1" dirty="0"/>
                    </a:p>
                  </a:txBody>
                  <a:tcPr/>
                </a:tc>
                <a:tc>
                  <a:txBody>
                    <a:bodyPr/>
                    <a:lstStyle/>
                    <a:p>
                      <a:r>
                        <a:rPr lang="nl-NL" dirty="0"/>
                        <a:t>Diastolische bloeddruk - onderdruk</a:t>
                      </a:r>
                      <a:endParaRPr lang="nl-NL" b="1" dirty="0"/>
                    </a:p>
                  </a:txBody>
                  <a:tcPr/>
                </a:tc>
                <a:extLst>
                  <a:ext uri="{0D108BD9-81ED-4DB2-BD59-A6C34878D82A}">
                    <a16:rowId xmlns:a16="http://schemas.microsoft.com/office/drawing/2014/main" val="1841793313"/>
                  </a:ext>
                </a:extLst>
              </a:tr>
              <a:tr h="434555">
                <a:tc>
                  <a:txBody>
                    <a:bodyPr/>
                    <a:lstStyle/>
                    <a:p>
                      <a:r>
                        <a:rPr lang="nl-NL" dirty="0"/>
                        <a:t>120 mm Hg</a:t>
                      </a:r>
                    </a:p>
                  </a:txBody>
                  <a:tcPr/>
                </a:tc>
                <a:tc>
                  <a:txBody>
                    <a:bodyPr/>
                    <a:lstStyle/>
                    <a:p>
                      <a:r>
                        <a:rPr lang="nl-NL" dirty="0"/>
                        <a:t>80 mm Hg</a:t>
                      </a:r>
                    </a:p>
                  </a:txBody>
                  <a:tcPr/>
                </a:tc>
                <a:extLst>
                  <a:ext uri="{0D108BD9-81ED-4DB2-BD59-A6C34878D82A}">
                    <a16:rowId xmlns:a16="http://schemas.microsoft.com/office/drawing/2014/main" val="1827610653"/>
                  </a:ext>
                </a:extLst>
              </a:tr>
              <a:tr h="434555">
                <a:tc>
                  <a:txBody>
                    <a:bodyPr/>
                    <a:lstStyle/>
                    <a:p>
                      <a:r>
                        <a:rPr lang="nl-NL" dirty="0"/>
                        <a:t>Het moment dat de druk het hoogst is</a:t>
                      </a:r>
                    </a:p>
                  </a:txBody>
                  <a:tcPr/>
                </a:tc>
                <a:tc>
                  <a:txBody>
                    <a:bodyPr/>
                    <a:lstStyle/>
                    <a:p>
                      <a:r>
                        <a:rPr lang="nl-NL" dirty="0"/>
                        <a:t>Het moment dat de druk het laagst is</a:t>
                      </a:r>
                    </a:p>
                  </a:txBody>
                  <a:tcPr/>
                </a:tc>
                <a:extLst>
                  <a:ext uri="{0D108BD9-81ED-4DB2-BD59-A6C34878D82A}">
                    <a16:rowId xmlns:a16="http://schemas.microsoft.com/office/drawing/2014/main" val="3736161666"/>
                  </a:ext>
                </a:extLst>
              </a:tr>
              <a:tr h="434555">
                <a:tc>
                  <a:txBody>
                    <a:bodyPr/>
                    <a:lstStyle/>
                    <a:p>
                      <a:r>
                        <a:rPr lang="nl-NL" dirty="0"/>
                        <a:t>Wanneer bloed de slagader ingaat</a:t>
                      </a:r>
                    </a:p>
                  </a:txBody>
                  <a:tcPr/>
                </a:tc>
                <a:tc>
                  <a:txBody>
                    <a:bodyPr/>
                    <a:lstStyle/>
                    <a:p>
                      <a:r>
                        <a:rPr lang="nl-NL" dirty="0"/>
                        <a:t>Wanneer de kamers zich vullen </a:t>
                      </a:r>
                    </a:p>
                  </a:txBody>
                  <a:tcPr/>
                </a:tc>
                <a:extLst>
                  <a:ext uri="{0D108BD9-81ED-4DB2-BD59-A6C34878D82A}">
                    <a16:rowId xmlns:a16="http://schemas.microsoft.com/office/drawing/2014/main" val="2414752040"/>
                  </a:ext>
                </a:extLst>
              </a:tr>
              <a:tr h="434555">
                <a:tc>
                  <a:txBody>
                    <a:bodyPr/>
                    <a:lstStyle/>
                    <a:p>
                      <a:r>
                        <a:rPr lang="nl-NL" dirty="0"/>
                        <a:t>Te hoog: 140 mm Hg</a:t>
                      </a:r>
                    </a:p>
                  </a:txBody>
                  <a:tcPr/>
                </a:tc>
                <a:tc>
                  <a:txBody>
                    <a:bodyPr/>
                    <a:lstStyle/>
                    <a:p>
                      <a:r>
                        <a:rPr lang="nl-NL" dirty="0"/>
                        <a:t>Te laag</a:t>
                      </a:r>
                      <a:r>
                        <a:rPr lang="nl-NL"/>
                        <a:t>: 60 </a:t>
                      </a:r>
                      <a:r>
                        <a:rPr lang="nl-NL" dirty="0"/>
                        <a:t>mm Hg</a:t>
                      </a:r>
                    </a:p>
                  </a:txBody>
                  <a:tcPr/>
                </a:tc>
                <a:extLst>
                  <a:ext uri="{0D108BD9-81ED-4DB2-BD59-A6C34878D82A}">
                    <a16:rowId xmlns:a16="http://schemas.microsoft.com/office/drawing/2014/main" val="3694617996"/>
                  </a:ext>
                </a:extLst>
              </a:tr>
            </a:tbl>
          </a:graphicData>
        </a:graphic>
      </p:graphicFrame>
      <p:sp>
        <p:nvSpPr>
          <p:cNvPr id="5" name="Tekstvak 4">
            <a:extLst>
              <a:ext uri="{FF2B5EF4-FFF2-40B4-BE49-F238E27FC236}">
                <a16:creationId xmlns:a16="http://schemas.microsoft.com/office/drawing/2014/main" id="{47F39069-FC3D-4F91-AB20-E687F173D0EC}"/>
              </a:ext>
            </a:extLst>
          </p:cNvPr>
          <p:cNvSpPr txBox="1"/>
          <p:nvPr/>
        </p:nvSpPr>
        <p:spPr>
          <a:xfrm>
            <a:off x="1097280" y="4849091"/>
            <a:ext cx="10058400" cy="400110"/>
          </a:xfrm>
          <a:prstGeom prst="rect">
            <a:avLst/>
          </a:prstGeom>
          <a:noFill/>
        </p:spPr>
        <p:txBody>
          <a:bodyPr wrap="square" rtlCol="0">
            <a:spAutoFit/>
          </a:bodyPr>
          <a:lstStyle/>
          <a:p>
            <a:r>
              <a:rPr lang="nl-NL" sz="2000" dirty="0"/>
              <a:t>Een te hoge bloeddruk kan leiden tot beschadiging van de bloedvatwand</a:t>
            </a:r>
          </a:p>
        </p:txBody>
      </p:sp>
    </p:spTree>
    <p:extLst>
      <p:ext uri="{BB962C8B-B14F-4D97-AF65-F5344CB8AC3E}">
        <p14:creationId xmlns:p14="http://schemas.microsoft.com/office/powerpoint/2010/main" val="38970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71720-5D00-44E5-A6BF-DBA387806435}"/>
              </a:ext>
            </a:extLst>
          </p:cNvPr>
          <p:cNvSpPr>
            <a:spLocks noGrp="1"/>
          </p:cNvSpPr>
          <p:nvPr>
            <p:ph type="title"/>
          </p:nvPr>
        </p:nvSpPr>
        <p:spPr/>
        <p:txBody>
          <a:bodyPr/>
          <a:lstStyle/>
          <a:p>
            <a:r>
              <a:rPr lang="nl-NL" dirty="0"/>
              <a:t>Bloeddruk van elkaar meten</a:t>
            </a:r>
          </a:p>
        </p:txBody>
      </p:sp>
      <p:sp>
        <p:nvSpPr>
          <p:cNvPr id="3" name="Tijdelijke aanduiding voor inhoud 2">
            <a:extLst>
              <a:ext uri="{FF2B5EF4-FFF2-40B4-BE49-F238E27FC236}">
                <a16:creationId xmlns:a16="http://schemas.microsoft.com/office/drawing/2014/main" id="{E01C85F5-24E8-4391-9EC6-7F67502103EE}"/>
              </a:ext>
            </a:extLst>
          </p:cNvPr>
          <p:cNvSpPr>
            <a:spLocks noGrp="1"/>
          </p:cNvSpPr>
          <p:nvPr>
            <p:ph idx="1"/>
          </p:nvPr>
        </p:nvSpPr>
        <p:spPr/>
        <p:txBody>
          <a:bodyPr/>
          <a:lstStyle/>
          <a:p>
            <a:endParaRPr lang="nl-NL" dirty="0"/>
          </a:p>
        </p:txBody>
      </p:sp>
      <p:pic>
        <p:nvPicPr>
          <p:cNvPr id="2050" name="Picture 2" descr="Afbeeldingsresultaat voor eigen bloeddruk meten">
            <a:extLst>
              <a:ext uri="{FF2B5EF4-FFF2-40B4-BE49-F238E27FC236}">
                <a16:creationId xmlns:a16="http://schemas.microsoft.com/office/drawing/2014/main" id="{00088DB6-2F2F-46BA-A707-221F56D23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505" y="1975705"/>
            <a:ext cx="95059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07337"/>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975</Words>
  <Application>Microsoft Office PowerPoint</Application>
  <PresentationFormat>Breedbeeld</PresentationFormat>
  <Paragraphs>154</Paragraphs>
  <Slides>22</Slides>
  <Notes>7</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BPreplay</vt:lpstr>
      <vt:lpstr>Calibri</vt:lpstr>
      <vt:lpstr>Calibri Light</vt:lpstr>
      <vt:lpstr>Terugblik</vt:lpstr>
      <vt:lpstr>Hart- en vaatziekten</vt:lpstr>
      <vt:lpstr>PowerPoint-presentatie</vt:lpstr>
      <vt:lpstr>Een voorbeeld. Zouden meer bedrijven dit moeten doen?</vt:lpstr>
      <vt:lpstr>Wat gaan we vandaag doen?</vt:lpstr>
      <vt:lpstr>Uitleg van het hart</vt:lpstr>
      <vt:lpstr>Functie bloedsomloop</vt:lpstr>
      <vt:lpstr>Aders/slagaders/haarvaten</vt:lpstr>
      <vt:lpstr>Bloeddruk</vt:lpstr>
      <vt:lpstr>Bloeddruk van elkaar meten</vt:lpstr>
      <vt:lpstr>Cholesterol</vt:lpstr>
      <vt:lpstr>Aderverkalking (arterosclerose)</vt:lpstr>
      <vt:lpstr>Gevolgen</vt:lpstr>
      <vt:lpstr>Oorzaken hart- en vaatziekten</vt:lpstr>
      <vt:lpstr>We gaan het over vetten hebben</vt:lpstr>
      <vt:lpstr>Vetten</vt:lpstr>
      <vt:lpstr>3 soorten vet(zuren)</vt:lpstr>
      <vt:lpstr>Functies van vet</vt:lpstr>
      <vt:lpstr>Opname </vt:lpstr>
      <vt:lpstr>Negatief effect op de gezondheid</vt:lpstr>
      <vt:lpstr>Verzadigd vet</vt:lpstr>
      <vt:lpstr>Positief effect op de gezondheid</vt:lpstr>
      <vt:lpstr>Kahootje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 en vaatziekten</dc:title>
  <dc:creator>Claudia Went</dc:creator>
  <cp:lastModifiedBy>Claudia Went</cp:lastModifiedBy>
  <cp:revision>4</cp:revision>
  <dcterms:created xsi:type="dcterms:W3CDTF">2019-10-08T06:53:57Z</dcterms:created>
  <dcterms:modified xsi:type="dcterms:W3CDTF">2019-10-22T07:16:46Z</dcterms:modified>
</cp:coreProperties>
</file>