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0" r:id="rId6"/>
    <p:sldId id="264" r:id="rId7"/>
    <p:sldId id="262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68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11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20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35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85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1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50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95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49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23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09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F5E9C7-181A-49CD-8AD1-06FFA7E5C4B0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13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rachttraining.info/vetpercentage-berekenen-huidplooimet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3A5B2-16E2-4050-8B66-45E1302F8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Obesitas &amp; meten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D8AA953-14C5-4617-8119-0C08A8080E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sz="3200" dirty="0"/>
              <a:t>Claudia Went</a:t>
            </a:r>
          </a:p>
          <a:p>
            <a:r>
              <a:rPr lang="nl-NL" dirty="0" err="1"/>
              <a:t>Astrum</a:t>
            </a:r>
            <a:r>
              <a:rPr lang="nl-NL" dirty="0"/>
              <a:t> College</a:t>
            </a:r>
          </a:p>
        </p:txBody>
      </p:sp>
      <p:pic>
        <p:nvPicPr>
          <p:cNvPr id="1026" name="Picture 2" descr="Afbeeldingsresultaat voor astrum college">
            <a:extLst>
              <a:ext uri="{FF2B5EF4-FFF2-40B4-BE49-F238E27FC236}">
                <a16:creationId xmlns:a16="http://schemas.microsoft.com/office/drawing/2014/main" id="{F1D74BBA-BC96-4E4B-BEFB-3C3CA7EAE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52078"/>
            <a:ext cx="3200400" cy="75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17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75BACA-B861-43F6-AFB8-EC0DE3BA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hiermee?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86F46E-AAF7-4228-B3E9-7B4B7C0E9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Mensen adviseren gezond te eten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Als dit niet lukt </a:t>
            </a:r>
            <a:r>
              <a:rPr lang="nl-NL" dirty="0">
                <a:sym typeface="Wingdings" panose="05000000000000000000" pitchFamily="2" charset="2"/>
              </a:rPr>
              <a:t> doorverwijzen naar de huisarts zodat een diëtist kan helpen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048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4511B-839C-495F-BFB6-D6C46031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r>
              <a:rPr lang="nl-NL" sz="4000"/>
              <a:t>Feiten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1D4F22-8336-499A-BF5F-97AC69BEE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3133580" cy="3931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 In 1990 had één op de 3 volwassen overgewicht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 In de tussentijd sterk gestegen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 In 2017 was dit één op de 2 volwassenen</a:t>
            </a:r>
          </a:p>
        </p:txBody>
      </p:sp>
      <p:pic>
        <p:nvPicPr>
          <p:cNvPr id="1028" name="Picture 4" descr="Afbeeldingsresultaat voor overgewicht trend">
            <a:extLst>
              <a:ext uri="{FF2B5EF4-FFF2-40B4-BE49-F238E27FC236}">
                <a16:creationId xmlns:a16="http://schemas.microsoft.com/office/drawing/2014/main" id="{2927DFFD-CB31-4BB7-AFC0-DDFA88983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1311" y="930424"/>
            <a:ext cx="6909577" cy="461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58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8F51C-904E-4715-A8D7-090BC190D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Metingen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766542-9BAE-4411-84C6-8892AD71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BMI</a:t>
            </a:r>
          </a:p>
          <a:p>
            <a:r>
              <a:rPr lang="nl-NL" dirty="0"/>
              <a:t>2. BMR</a:t>
            </a:r>
          </a:p>
          <a:p>
            <a:r>
              <a:rPr lang="nl-NL" dirty="0"/>
              <a:t>3. Energiebehoefte (PAL waarde)</a:t>
            </a:r>
          </a:p>
          <a:p>
            <a:r>
              <a:rPr lang="nl-NL" dirty="0"/>
              <a:t>4. Buikomvang</a:t>
            </a:r>
          </a:p>
          <a:p>
            <a:r>
              <a:rPr lang="nl-NL" dirty="0"/>
              <a:t>5. Heup- en buikomvang ratio</a:t>
            </a:r>
          </a:p>
          <a:p>
            <a:r>
              <a:rPr lang="nl-NL" dirty="0"/>
              <a:t>6. 4-punts </a:t>
            </a:r>
            <a:r>
              <a:rPr lang="nl-NL"/>
              <a:t>huidplooimeting  </a:t>
            </a:r>
            <a:r>
              <a:rPr lang="nl-NL">
                <a:hlinkClick r:id="rId2"/>
              </a:rPr>
              <a:t>https://krachttraining.info/vetpercentage-berekenen-huidplooimeting/</a:t>
            </a:r>
            <a:endParaRPr lang="nl-NL" dirty="0"/>
          </a:p>
          <a:p>
            <a:r>
              <a:rPr lang="nl-NL" dirty="0"/>
              <a:t>7. Weegschaal</a:t>
            </a:r>
          </a:p>
        </p:txBody>
      </p:sp>
    </p:spTree>
    <p:extLst>
      <p:ext uri="{BB962C8B-B14F-4D97-AF65-F5344CB8AC3E}">
        <p14:creationId xmlns:p14="http://schemas.microsoft.com/office/powerpoint/2010/main" val="191468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67F79-D0E5-4D20-ABB9-B7C87802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48640"/>
            <a:ext cx="9720072" cy="1499616"/>
          </a:xfrm>
        </p:spPr>
        <p:txBody>
          <a:bodyPr/>
          <a:lstStyle/>
          <a:p>
            <a:r>
              <a:rPr lang="nl-NL" dirty="0"/>
              <a:t>Betrouwbaarheid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CAD0E4-C153-4802-82B6-8005DD332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Meetinstrument geeft betrouwbare resultaten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Geeft steeds dezelfde resultaten onder dezelfde condities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2050" name="Picture 2" descr="Afbeeldingsresultaat voor betrouwbaarheid">
            <a:extLst>
              <a:ext uri="{FF2B5EF4-FFF2-40B4-BE49-F238E27FC236}">
                <a16:creationId xmlns:a16="http://schemas.microsoft.com/office/drawing/2014/main" id="{B5CE9897-F8FC-4208-A309-CB7614D54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186" y="3681674"/>
            <a:ext cx="7006814" cy="286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03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BF153-B831-48CF-861C-967D72E4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Valide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E4A6B1-8781-4E7B-9374-5C5CB3E87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De juistheid van de metingen: het meetinstrument meet wat het moet meten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Bijvoorbeeld: een slechte meetlat </a:t>
            </a:r>
          </a:p>
        </p:txBody>
      </p:sp>
      <p:pic>
        <p:nvPicPr>
          <p:cNvPr id="4" name="Picture 2" descr="Afbeeldingsresultaat voor betrouwbaarheid">
            <a:extLst>
              <a:ext uri="{FF2B5EF4-FFF2-40B4-BE49-F238E27FC236}">
                <a16:creationId xmlns:a16="http://schemas.microsoft.com/office/drawing/2014/main" id="{1ECE74A2-A2E4-4C23-AE97-9529846C8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337" y="3046973"/>
            <a:ext cx="7006814" cy="286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73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94769-32F8-4258-B1BB-A3BD1F3BC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DF0F6A-B0BC-4FCB-9E46-2EFFE9759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6" name="Picture 4" descr="Afbeeldingsresultaat voor aan de slag">
            <a:extLst>
              <a:ext uri="{FF2B5EF4-FFF2-40B4-BE49-F238E27FC236}">
                <a16:creationId xmlns:a16="http://schemas.microsoft.com/office/drawing/2014/main" id="{40D3D4DF-D291-4BAA-A78C-AD9CF78BB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309" y="1646121"/>
            <a:ext cx="6813174" cy="466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17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4E7C0-8ED1-48FC-9128-C6876AF2B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Ondergewicht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501EE5-E41B-4E27-994D-1823A66D8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Minder wegen dan goed is voor de gezondheid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Ondergewicht is een risico indicator voor ondervoeding (= langere tijd minder energie of voedingsstoffen binnen krijgt, dan nodig is)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2,3 % van de Nederlandse bevolking van 4 jaar en ouder </a:t>
            </a:r>
          </a:p>
        </p:txBody>
      </p:sp>
    </p:spTree>
    <p:extLst>
      <p:ext uri="{BB962C8B-B14F-4D97-AF65-F5344CB8AC3E}">
        <p14:creationId xmlns:p14="http://schemas.microsoft.com/office/powerpoint/2010/main" val="369578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D37E1-889A-41C6-8D13-4DFBECCED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6C3DAC-2972-47A9-AD7D-223D544FB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Gebrek aan eetlust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Kauw- en slikproblemen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Een slechtwerkende darm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 minder voedingsstoffen opnemen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Angst, eenzaamheid, verdriet, depressiviteit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Eetstoornis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Iemand met een verhoogd energiegebruik bijvoorbeeld bij een infectie of kanker</a:t>
            </a:r>
            <a:endParaRPr lang="nl-NL" dirty="0"/>
          </a:p>
        </p:txBody>
      </p:sp>
      <p:pic>
        <p:nvPicPr>
          <p:cNvPr id="5126" name="Picture 6" descr="Afbeeldingsresultaat voor gebrek aan eetlust">
            <a:extLst>
              <a:ext uri="{FF2B5EF4-FFF2-40B4-BE49-F238E27FC236}">
                <a16:creationId xmlns:a16="http://schemas.microsoft.com/office/drawing/2014/main" id="{6037907D-5153-47F5-8436-B82252A50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184" y="1182840"/>
            <a:ext cx="5045956" cy="336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6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Afbeeldingsresultaat voor lusteloos en moe">
            <a:extLst>
              <a:ext uri="{FF2B5EF4-FFF2-40B4-BE49-F238E27FC236}">
                <a16:creationId xmlns:a16="http://schemas.microsoft.com/office/drawing/2014/main" id="{1C077EBE-FA12-4E84-8084-B11CB8929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398" y="3439627"/>
            <a:ext cx="6655602" cy="341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385DE7-F67B-4463-91E4-54D4D465F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Gevolgen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669662-35C5-42F7-BB3E-2F3AAF2D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Grote kans op tekort aan voedingsstoffen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Afweer gaat achteruit </a:t>
            </a:r>
            <a:r>
              <a:rPr lang="nl-NL" dirty="0">
                <a:sym typeface="Wingdings" panose="05000000000000000000" pitchFamily="2" charset="2"/>
              </a:rPr>
              <a:t> lusteloos en moe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Vet- en spierweefsel afgebroken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 Uiteindelijk neemt de kans op botbreuken toe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461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2883</TotalTime>
  <Words>222</Words>
  <Application>Microsoft Office PowerPoint</Application>
  <PresentationFormat>Breedbeeld</PresentationFormat>
  <Paragraphs>42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Integraal</vt:lpstr>
      <vt:lpstr>Obesitas &amp; meten</vt:lpstr>
      <vt:lpstr>Feiten </vt:lpstr>
      <vt:lpstr>Metingen</vt:lpstr>
      <vt:lpstr>Betrouwbaarheid</vt:lpstr>
      <vt:lpstr>Valide</vt:lpstr>
      <vt:lpstr>AAN de slag!</vt:lpstr>
      <vt:lpstr>Ondergewicht</vt:lpstr>
      <vt:lpstr>Oorzaken</vt:lpstr>
      <vt:lpstr>Gevolgen</vt:lpstr>
      <vt:lpstr>Wat kun je hiermee?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Obesitas &amp; meten</dc:title>
  <dc:creator>Claudia Went</dc:creator>
  <cp:lastModifiedBy>Claudia Went</cp:lastModifiedBy>
  <cp:revision>18</cp:revision>
  <dcterms:created xsi:type="dcterms:W3CDTF">2019-09-16T10:25:42Z</dcterms:created>
  <dcterms:modified xsi:type="dcterms:W3CDTF">2019-09-19T08:49:27Z</dcterms:modified>
</cp:coreProperties>
</file>