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7" r:id="rId3"/>
    <p:sldId id="273" r:id="rId4"/>
    <p:sldId id="257" r:id="rId5"/>
    <p:sldId id="267" r:id="rId6"/>
    <p:sldId id="265" r:id="rId7"/>
    <p:sldId id="266" r:id="rId8"/>
    <p:sldId id="269" r:id="rId9"/>
    <p:sldId id="286" r:id="rId10"/>
    <p:sldId id="283" r:id="rId11"/>
    <p:sldId id="270" r:id="rId12"/>
    <p:sldId id="271" r:id="rId13"/>
    <p:sldId id="282" r:id="rId14"/>
    <p:sldId id="281" r:id="rId15"/>
    <p:sldId id="284" r:id="rId16"/>
    <p:sldId id="285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6F5E9C7-181A-49CD-8AD1-06FFA7E5C4B0}" type="datetimeFigureOut">
              <a:rPr lang="nl-NL" smtClean="0"/>
              <a:t>22-10-2019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81F64-2982-4500-8F41-5A13011B5C88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1683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E9C7-181A-49CD-8AD1-06FFA7E5C4B0}" type="datetimeFigureOut">
              <a:rPr lang="nl-NL" smtClean="0"/>
              <a:t>22-10-2019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81F64-2982-4500-8F41-5A13011B5C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1115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E9C7-181A-49CD-8AD1-06FFA7E5C4B0}" type="datetimeFigureOut">
              <a:rPr lang="nl-NL" smtClean="0"/>
              <a:t>22-10-2019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81F64-2982-4500-8F41-5A13011B5C88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5205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E9C7-181A-49CD-8AD1-06FFA7E5C4B0}" type="datetimeFigureOut">
              <a:rPr lang="nl-NL" smtClean="0"/>
              <a:t>22-10-2019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81F64-2982-4500-8F41-5A13011B5C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8353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E9C7-181A-49CD-8AD1-06FFA7E5C4B0}" type="datetimeFigureOut">
              <a:rPr lang="nl-NL" smtClean="0"/>
              <a:t>22-10-2019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81F64-2982-4500-8F41-5A13011B5C88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9856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E9C7-181A-49CD-8AD1-06FFA7E5C4B0}" type="datetimeFigureOut">
              <a:rPr lang="nl-NL" smtClean="0"/>
              <a:t>22-10-2019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81F64-2982-4500-8F41-5A13011B5C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418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E9C7-181A-49CD-8AD1-06FFA7E5C4B0}" type="datetimeFigureOut">
              <a:rPr lang="nl-NL" smtClean="0"/>
              <a:t>22-10-2019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81F64-2982-4500-8F41-5A13011B5C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2501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E9C7-181A-49CD-8AD1-06FFA7E5C4B0}" type="datetimeFigureOut">
              <a:rPr lang="nl-NL" smtClean="0"/>
              <a:t>22-10-2019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81F64-2982-4500-8F41-5A13011B5C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1954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E9C7-181A-49CD-8AD1-06FFA7E5C4B0}" type="datetimeFigureOut">
              <a:rPr lang="nl-NL" smtClean="0"/>
              <a:t>22-10-2019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81F64-2982-4500-8F41-5A13011B5C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5498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E9C7-181A-49CD-8AD1-06FFA7E5C4B0}" type="datetimeFigureOut">
              <a:rPr lang="nl-NL" smtClean="0"/>
              <a:t>22-10-2019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81F64-2982-4500-8F41-5A13011B5C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1236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E9C7-181A-49CD-8AD1-06FFA7E5C4B0}" type="datetimeFigureOut">
              <a:rPr lang="nl-NL" smtClean="0"/>
              <a:t>22-10-2019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81F64-2982-4500-8F41-5A13011B5C88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5092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F5E9C7-181A-49CD-8AD1-06FFA7E5C4B0}" type="datetimeFigureOut">
              <a:rPr lang="nl-NL" smtClean="0"/>
              <a:t>22-10-2019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5581F64-2982-4500-8F41-5A13011B5C88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1137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kC0b5xKrKEY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63A5B2-16E2-4050-8B66-45E1302F8F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7200" dirty="0"/>
              <a:t>Voeding &amp; Obesitas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D8AA953-14C5-4617-8119-0C08A8080E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nl-NL" sz="3200" dirty="0"/>
              <a:t>Claudia Went</a:t>
            </a:r>
          </a:p>
          <a:p>
            <a:r>
              <a:rPr lang="nl-NL" dirty="0" err="1"/>
              <a:t>Astrum</a:t>
            </a:r>
            <a:r>
              <a:rPr lang="nl-NL" dirty="0"/>
              <a:t> College</a:t>
            </a:r>
          </a:p>
        </p:txBody>
      </p:sp>
      <p:pic>
        <p:nvPicPr>
          <p:cNvPr id="1026" name="Picture 2" descr="Afbeeldingsresultaat voor astrum college">
            <a:extLst>
              <a:ext uri="{FF2B5EF4-FFF2-40B4-BE49-F238E27FC236}">
                <a16:creationId xmlns:a16="http://schemas.microsoft.com/office/drawing/2014/main" id="{F1D74BBA-BC96-4E4B-BEFB-3C3CA7EAE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5852078"/>
            <a:ext cx="3200400" cy="75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50179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8C3E64-6727-47D6-8BAD-2A0931412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Pal waarde berekenen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022C942-66C8-45C0-83C3-8B5C710051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Ruststofwisseling (BMR) x Pal-waarden = energiebehoefte</a:t>
            </a:r>
          </a:p>
          <a:p>
            <a:r>
              <a:rPr lang="nl-NL" dirty="0"/>
              <a:t>Energiebehoefte= hoeveelheid energie die je nodig hebt om op hetzelfde gewicht te blijven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DF451D0E-C38B-4F9B-96E9-B20716EEC4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3344904"/>
            <a:ext cx="7912751" cy="3513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968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92F455-81A7-45EF-B6FD-72FA7BF0C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nl-NL"/>
              <a:t>Vet slaat zich op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5464B3-FB18-4521-93D7-BC3B46ECC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4754880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Vet opslag in de vetcellen van de buik (Fat </a:t>
            </a:r>
            <a:r>
              <a:rPr lang="nl-NL" dirty="0" err="1"/>
              <a:t>outside</a:t>
            </a:r>
            <a:r>
              <a:rPr lang="nl-NL" dirty="0"/>
              <a:t>, </a:t>
            </a:r>
            <a:r>
              <a:rPr lang="nl-NL" dirty="0" err="1"/>
              <a:t>thin</a:t>
            </a:r>
            <a:r>
              <a:rPr lang="nl-NL" dirty="0"/>
              <a:t> </a:t>
            </a:r>
            <a:r>
              <a:rPr lang="nl-NL" dirty="0" err="1"/>
              <a:t>inside</a:t>
            </a:r>
            <a:r>
              <a:rPr lang="nl-NL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Vetopslag in vetcellen rond de organen (</a:t>
            </a:r>
            <a:r>
              <a:rPr lang="nl-NL" dirty="0" err="1"/>
              <a:t>Thin</a:t>
            </a:r>
            <a:r>
              <a:rPr lang="nl-NL" dirty="0"/>
              <a:t> </a:t>
            </a:r>
            <a:r>
              <a:rPr lang="nl-NL" dirty="0" err="1"/>
              <a:t>outside</a:t>
            </a:r>
            <a:r>
              <a:rPr lang="nl-NL" dirty="0"/>
              <a:t>, fat </a:t>
            </a:r>
            <a:r>
              <a:rPr lang="nl-NL" dirty="0" err="1"/>
              <a:t>inside</a:t>
            </a:r>
            <a:r>
              <a:rPr lang="nl-NL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Wat is gevaarlijker?</a:t>
            </a:r>
          </a:p>
        </p:txBody>
      </p:sp>
      <p:pic>
        <p:nvPicPr>
          <p:cNvPr id="1026" name="Picture 2" descr="Afbeeldingsresultaat voor vet bij organen">
            <a:extLst>
              <a:ext uri="{FF2B5EF4-FFF2-40B4-BE49-F238E27FC236}">
                <a16:creationId xmlns:a16="http://schemas.microsoft.com/office/drawing/2014/main" id="{ACA34742-3CDC-4FE9-92A8-87959458BF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17921" y="3069927"/>
            <a:ext cx="5678347" cy="3080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02521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1225A3-2CA1-43E4-8458-6C2CFC4A3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nl-NL" dirty="0"/>
              <a:t>Oorzaken obesitas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1272667-20A9-46A6-A9C2-0C580CF7AA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4754880" cy="4023360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Te weinig fysieke beweging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/>
              <a:t>Hoe zou dit tegenwoordig komen?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Ongezond voedsel, vaak in samenhang met laag inkomen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Sociale druk en psychische omstandigheden</a:t>
            </a:r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Maar ook: hogere leeftijd, slaappatroon, invloed van marketing en media hebben invloed. </a:t>
            </a:r>
          </a:p>
        </p:txBody>
      </p:sp>
      <p:pic>
        <p:nvPicPr>
          <p:cNvPr id="2050" name="Picture 2" descr="Gerelateerde afbeelding">
            <a:extLst>
              <a:ext uri="{FF2B5EF4-FFF2-40B4-BE49-F238E27FC236}">
                <a16:creationId xmlns:a16="http://schemas.microsoft.com/office/drawing/2014/main" id="{E9C317F9-7A03-4360-8CB4-C4C421ACB17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803"/>
          <a:stretch/>
        </p:blipFill>
        <p:spPr bwMode="auto">
          <a:xfrm>
            <a:off x="6217922" y="2609031"/>
            <a:ext cx="4526278" cy="2877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7190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C79A7A-8FF1-4A68-93A8-F95AB242D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Onlinemedia 3" title="Brooklyn supermarket using smells to boost sales">
            <a:hlinkClick r:id="" action="ppaction://media"/>
            <a:extLst>
              <a:ext uri="{FF2B5EF4-FFF2-40B4-BE49-F238E27FC236}">
                <a16:creationId xmlns:a16="http://schemas.microsoft.com/office/drawing/2014/main" id="{4645253E-5A87-4EB1-970E-9CB32E4FB485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793320" y="1665742"/>
            <a:ext cx="7304734" cy="4108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7175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BD743C-59BC-458B-9707-CEC0DF15D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Gevolgen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21C9D9B-E9DC-4637-BAF1-400A2C195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Pijn en moeite bij bewegen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Cosmetische ongemakken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Hoge bloeddruk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Hart- en vaat ziekten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Artrose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/>
              <a:t> Slaapproblemen</a:t>
            </a: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Diabetes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Hart- en vaat ziekten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Vormen van kanker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Maar ook niet mogen bevallen thuis, geen goede echo’s kunnen maken en daardoor een gevaarlijke situatie!</a:t>
            </a:r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</p:txBody>
      </p:sp>
      <p:pic>
        <p:nvPicPr>
          <p:cNvPr id="15362" name="Picture 2" descr="Afbeeldingsresultaat voor mcdonalds kid">
            <a:extLst>
              <a:ext uri="{FF2B5EF4-FFF2-40B4-BE49-F238E27FC236}">
                <a16:creationId xmlns:a16="http://schemas.microsoft.com/office/drawing/2014/main" id="{01C72442-F904-4F77-B13E-5F89DA064E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3271" y="2084832"/>
            <a:ext cx="3627184" cy="2563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02255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058C3A-DD6F-4736-AE82-BA298CEC6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EN nu?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CE155B5-A7CB-46E0-9B02-B3C258229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Gezonder eten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Meer bewegen</a:t>
            </a:r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Maar zo makkelijk is het soms niet!</a:t>
            </a:r>
          </a:p>
          <a:p>
            <a:pPr marL="128016" lvl="1" indent="0">
              <a:buNone/>
            </a:pPr>
            <a:endParaRPr lang="nl-NL" dirty="0"/>
          </a:p>
          <a:p>
            <a:pPr lvl="1">
              <a:buFont typeface="Arial" panose="020B0604020202020204" pitchFamily="34" charset="0"/>
              <a:buChar char="•"/>
            </a:pPr>
            <a:endParaRPr lang="nl-NL" dirty="0"/>
          </a:p>
          <a:p>
            <a:pPr marL="128016" lvl="1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429343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4D63B2-1F6E-4B78-987A-144EF7964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5400" dirty="0"/>
              <a:t>Dank jullie wel!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E8F11DE-C3DE-47D8-ABB9-4E1EF8D9C8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sz="4000" dirty="0"/>
          </a:p>
        </p:txBody>
      </p:sp>
      <p:pic>
        <p:nvPicPr>
          <p:cNvPr id="7170" name="Picture 2" descr="Gerelateerde afbeelding">
            <a:extLst>
              <a:ext uri="{FF2B5EF4-FFF2-40B4-BE49-F238E27FC236}">
                <a16:creationId xmlns:a16="http://schemas.microsoft.com/office/drawing/2014/main" id="{E07AB529-8160-43C5-89D9-7423FFED97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4182" y="2518466"/>
            <a:ext cx="333375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4997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4824FA-E227-4B8E-890B-FD4A719B1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gaan we doen?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F0A2F86-B2C6-4636-A78C-D9B98DEC24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Waarom is voeding belangrijk?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Uitleg voeding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Energiebalans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BMI/BMR/ Pal-waarde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Overgewicht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Oorzaken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Gevolgen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Afsluiting</a:t>
            </a:r>
          </a:p>
        </p:txBody>
      </p:sp>
    </p:spTree>
    <p:extLst>
      <p:ext uri="{BB962C8B-B14F-4D97-AF65-F5344CB8AC3E}">
        <p14:creationId xmlns:p14="http://schemas.microsoft.com/office/powerpoint/2010/main" val="578836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2513F1-4273-48CC-B54D-9172B9C3B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nl-NL" dirty="0"/>
              <a:t>Ziektes verschuiven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1B9F624-D4BB-4128-9155-004E7FFFF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4754880" cy="4023360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Gezondheidszorg is enorm verbeterd </a:t>
            </a:r>
            <a:r>
              <a:rPr lang="nl-NL" dirty="0">
                <a:sym typeface="Wingdings" panose="05000000000000000000" pitchFamily="2" charset="2"/>
              </a:rPr>
              <a:t> mensen worden ouder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Daardoor bijna geen acute ziektes meer, maar veel chronische ziekten = ziekten die je voor langere tijd hebt.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PROBLEEM! Hoe zorgen we ervoor dat ouderen zo lang mogelijk met een goede gezondheid kunnen blijven leven?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Vaak </a:t>
            </a:r>
            <a:r>
              <a:rPr lang="nl-NL" b="1" dirty="0" err="1"/>
              <a:t>comorbiditeit</a:t>
            </a:r>
            <a:r>
              <a:rPr lang="nl-NL" b="1" dirty="0"/>
              <a:t>: </a:t>
            </a:r>
            <a:r>
              <a:rPr lang="nl-NL" dirty="0"/>
              <a:t>het tegelijkertijd voorkomen van twee of meer aandoeningen of stoornissen bij één persoon.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1831D7D-4830-44A1-8585-FDE63396B5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7037" y="1335024"/>
            <a:ext cx="4124325" cy="474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7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14CC0F-40BB-4D36-A5D8-54469390B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4431792" cy="1499616"/>
          </a:xfrm>
        </p:spPr>
        <p:txBody>
          <a:bodyPr>
            <a:normAutofit/>
          </a:bodyPr>
          <a:lstStyle/>
          <a:p>
            <a:r>
              <a:rPr lang="nl-NL" dirty="0"/>
              <a:t>Wat is voeding?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362CE2B-C734-497D-A731-630AC46E4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0236" y="2084832"/>
            <a:ext cx="4959577" cy="393192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l-NL" sz="2800" dirty="0"/>
              <a:t> Voeding: </a:t>
            </a:r>
            <a:r>
              <a:rPr lang="nl-NL" sz="2800" i="1" dirty="0"/>
              <a:t>Alle organische stoffen die je als mens of organisme nodig hebt om energie op te wekken in je lichaam”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800" dirty="0"/>
              <a:t> Macro- en micro nutriënten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2050" name="Picture 2" descr="Afbeeldingsresultaat voor voeding">
            <a:extLst>
              <a:ext uri="{FF2B5EF4-FFF2-40B4-BE49-F238E27FC236}">
                <a16:creationId xmlns:a16="http://schemas.microsoft.com/office/drawing/2014/main" id="{F5B840D4-7600-40BA-8DF0-376639CDC1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71873" y="2084832"/>
            <a:ext cx="3949474" cy="3931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Afbeeldingsresultaat voor voeding">
            <a:extLst>
              <a:ext uri="{FF2B5EF4-FFF2-40B4-BE49-F238E27FC236}">
                <a16:creationId xmlns:a16="http://schemas.microsoft.com/office/drawing/2014/main" id="{FE277083-C3E9-43CB-BDBB-3816F271AA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4437" y="2867594"/>
            <a:ext cx="214312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3470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078B58-4601-4017-8E8C-3257254DC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Macro- en micronutriënten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6A95318-0F21-451A-9BBE-02F061E9B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4032" y="1776663"/>
            <a:ext cx="9720073" cy="4816642"/>
          </a:xfrm>
        </p:spPr>
        <p:txBody>
          <a:bodyPr>
            <a:normAutofit lnSpcReduction="10000"/>
          </a:bodyPr>
          <a:lstStyle/>
          <a:p>
            <a:r>
              <a:rPr lang="nl-NL" sz="2000" b="1" dirty="0"/>
              <a:t>Macronutriënten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000" dirty="0"/>
              <a:t>Worden in grote hoeveelheden geconsumeerd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000" dirty="0"/>
              <a:t>Zorgen voor energie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000" dirty="0"/>
              <a:t>Eiwitten, koolhydraten, vetten</a:t>
            </a:r>
          </a:p>
          <a:p>
            <a:pPr>
              <a:buFont typeface="Arial" panose="020B0604020202020204" pitchFamily="34" charset="0"/>
              <a:buChar char="•"/>
            </a:pPr>
            <a:endParaRPr lang="nl-NL" sz="2000" dirty="0"/>
          </a:p>
          <a:p>
            <a:pPr marL="0" indent="0">
              <a:buNone/>
            </a:pPr>
            <a:r>
              <a:rPr lang="nl-NL" sz="2000" b="1" dirty="0"/>
              <a:t>Micronutriënten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000" dirty="0"/>
              <a:t>Heb je nodig in kleine hoeveelheden (minder dan 1 gram)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000" dirty="0"/>
              <a:t>Ondersteunende functie, leveren </a:t>
            </a:r>
            <a:r>
              <a:rPr lang="nl-NL" sz="2000" b="1" dirty="0"/>
              <a:t>geen</a:t>
            </a:r>
            <a:r>
              <a:rPr lang="nl-NL" sz="2000" dirty="0"/>
              <a:t> energie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000" dirty="0"/>
              <a:t>Vitaminen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000" dirty="0"/>
              <a:t>Mineralen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000" dirty="0"/>
              <a:t>Sporenelementen</a:t>
            </a:r>
          </a:p>
        </p:txBody>
      </p:sp>
      <p:pic>
        <p:nvPicPr>
          <p:cNvPr id="3076" name="Picture 4" descr="Afbeeldingsresultaat voor micro en macro nutrienten">
            <a:extLst>
              <a:ext uri="{FF2B5EF4-FFF2-40B4-BE49-F238E27FC236}">
                <a16:creationId xmlns:a16="http://schemas.microsoft.com/office/drawing/2014/main" id="{C70CDE9D-D757-4D81-9380-3EDA418484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7932" y="1776663"/>
            <a:ext cx="5248472" cy="197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3519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569797-732B-41C8-9BD5-0D9ACAA73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nl-NL" dirty="0"/>
              <a:t>Energiebalans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EF6CD2F-60FC-4833-A456-38373A572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4754880" cy="4023360"/>
          </a:xfrm>
        </p:spPr>
        <p:txBody>
          <a:bodyPr>
            <a:normAutofit/>
          </a:bodyPr>
          <a:lstStyle/>
          <a:p>
            <a:endParaRPr lang="nl-NL" dirty="0"/>
          </a:p>
        </p:txBody>
      </p:sp>
      <p:pic>
        <p:nvPicPr>
          <p:cNvPr id="4" name="Picture 2" descr="Afbeeldingsresultaat voor energie balans">
            <a:extLst>
              <a:ext uri="{FF2B5EF4-FFF2-40B4-BE49-F238E27FC236}">
                <a16:creationId xmlns:a16="http://schemas.microsoft.com/office/drawing/2014/main" id="{F0B0AA25-6C75-42CB-9A7F-96867D348F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25053" y="1686828"/>
            <a:ext cx="8819147" cy="4585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1795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207D85-87B5-4D73-9BF6-58AFCB4A3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nl-NL" dirty="0"/>
              <a:t>Hoe ontstaat overgewicht?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29CF251-164C-4DC1-95EB-C80DC7CA0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4754880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l-NL" sz="2800" dirty="0"/>
              <a:t> Als er meer energie in gaat, dan uit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sz="2400" dirty="0"/>
              <a:t>Door eten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sz="2400" dirty="0"/>
              <a:t>Door beweging</a:t>
            </a:r>
          </a:p>
          <a:p>
            <a:pPr marL="128016" lvl="1" indent="0">
              <a:buNone/>
            </a:pPr>
            <a:endParaRPr lang="nl-NL" sz="2400" dirty="0"/>
          </a:p>
        </p:txBody>
      </p:sp>
      <p:pic>
        <p:nvPicPr>
          <p:cNvPr id="6" name="Picture 2" descr="Afbeeldingsresultaat voor positieve energiebalans">
            <a:extLst>
              <a:ext uri="{FF2B5EF4-FFF2-40B4-BE49-F238E27FC236}">
                <a16:creationId xmlns:a16="http://schemas.microsoft.com/office/drawing/2014/main" id="{A0E4E752-D90F-4189-B000-9A8DF35E15D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7" r="11837" b="-1"/>
          <a:stretch/>
        </p:blipFill>
        <p:spPr bwMode="auto">
          <a:xfrm>
            <a:off x="6217922" y="2286000"/>
            <a:ext cx="4526278" cy="4023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4107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C2161C-E1A2-4155-9324-C0BB16DC6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meten we overgewicht?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256244E-7103-43DA-81A7-2E4C8AAA16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BMI berekenen (Body Mass Index)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Taille omtrek berekenen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Vetpercentage bepaling</a:t>
            </a:r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</p:txBody>
      </p:sp>
      <p:pic>
        <p:nvPicPr>
          <p:cNvPr id="4" name="Picture 6" descr="Afbeeldingsresultaat voor formule bmi">
            <a:extLst>
              <a:ext uri="{FF2B5EF4-FFF2-40B4-BE49-F238E27FC236}">
                <a16:creationId xmlns:a16="http://schemas.microsoft.com/office/drawing/2014/main" id="{950F35B4-09C8-4462-8A0C-392517D53F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" y="4849919"/>
            <a:ext cx="4810125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fbeeldingsresultaat voor bmi">
            <a:extLst>
              <a:ext uri="{FF2B5EF4-FFF2-40B4-BE49-F238E27FC236}">
                <a16:creationId xmlns:a16="http://schemas.microsoft.com/office/drawing/2014/main" id="{727E0FDC-AB25-4F6A-A4B4-78999722A7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448765"/>
            <a:ext cx="5933746" cy="3726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0932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072B2A-539D-454D-8983-390961BFA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Opdracht: berekenen activiteiten patroon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B59DCD3-E266-427A-B911-FEEE08E8D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Basaal metabolisme =  BMR</a:t>
            </a:r>
          </a:p>
          <a:p>
            <a:r>
              <a:rPr lang="nl-NL" b="1" dirty="0"/>
              <a:t>Voor mannen: </a:t>
            </a:r>
            <a:r>
              <a:rPr lang="nl-NL" i="1" dirty="0"/>
              <a:t>88,362 + (13,397 X Gewicht) + (4,799 X Lengte) - (5,677 X Leeftijd)</a:t>
            </a:r>
            <a:endParaRPr lang="nl-NL" dirty="0"/>
          </a:p>
          <a:p>
            <a:r>
              <a:rPr lang="nl-NL" b="1" dirty="0"/>
              <a:t>Voor vrouwen: </a:t>
            </a:r>
            <a:r>
              <a:rPr lang="nl-NL" i="1" dirty="0"/>
              <a:t>447,593 + (9,247 X Gewicht) + (3,098 X Lengte) - (4,33 X Leeftijd)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Gewicht in kg</a:t>
            </a:r>
          </a:p>
          <a:p>
            <a:r>
              <a:rPr lang="nl-NL" dirty="0"/>
              <a:t>Lengte in centimeter</a:t>
            </a:r>
          </a:p>
          <a:p>
            <a:r>
              <a:rPr lang="nl-NL" dirty="0"/>
              <a:t>Leeftijd in jaren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293630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Blauw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785</TotalTime>
  <Words>409</Words>
  <Application>Microsoft Office PowerPoint</Application>
  <PresentationFormat>Breedbeeld</PresentationFormat>
  <Paragraphs>82</Paragraphs>
  <Slides>16</Slides>
  <Notes>0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1" baseType="lpstr">
      <vt:lpstr>Arial</vt:lpstr>
      <vt:lpstr>Tw Cen MT</vt:lpstr>
      <vt:lpstr>Tw Cen MT Condensed</vt:lpstr>
      <vt:lpstr>Wingdings 3</vt:lpstr>
      <vt:lpstr>Integraal</vt:lpstr>
      <vt:lpstr>Voeding &amp; Obesitas</vt:lpstr>
      <vt:lpstr>Wat gaan we doen?</vt:lpstr>
      <vt:lpstr>Ziektes verschuiven</vt:lpstr>
      <vt:lpstr>Wat is voeding?</vt:lpstr>
      <vt:lpstr>Macro- en micronutriënten</vt:lpstr>
      <vt:lpstr>Energiebalans</vt:lpstr>
      <vt:lpstr>Hoe ontstaat overgewicht?</vt:lpstr>
      <vt:lpstr>Hoe meten we overgewicht?</vt:lpstr>
      <vt:lpstr>Opdracht: berekenen activiteiten patroon</vt:lpstr>
      <vt:lpstr>Pal waarde berekenen</vt:lpstr>
      <vt:lpstr>Vet slaat zich op</vt:lpstr>
      <vt:lpstr>Oorzaken obesitas</vt:lpstr>
      <vt:lpstr>PowerPoint-presentatie</vt:lpstr>
      <vt:lpstr>Gevolgen</vt:lpstr>
      <vt:lpstr>EN nu?</vt:lpstr>
      <vt:lpstr>Dank jullie wel!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Voeding &amp; Obesitas</dc:title>
  <dc:creator>Claudia Went</dc:creator>
  <cp:lastModifiedBy>Claudia Went</cp:lastModifiedBy>
  <cp:revision>13</cp:revision>
  <dcterms:created xsi:type="dcterms:W3CDTF">2019-09-04T21:02:59Z</dcterms:created>
  <dcterms:modified xsi:type="dcterms:W3CDTF">2019-10-22T06:59:49Z</dcterms:modified>
</cp:coreProperties>
</file>