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77" r:id="rId4"/>
    <p:sldId id="259" r:id="rId5"/>
    <p:sldId id="280" r:id="rId6"/>
    <p:sldId id="285" r:id="rId7"/>
    <p:sldId id="274" r:id="rId8"/>
    <p:sldId id="278" r:id="rId9"/>
    <p:sldId id="279" r:id="rId10"/>
    <p:sldId id="260" r:id="rId11"/>
    <p:sldId id="281" r:id="rId12"/>
    <p:sldId id="261" r:id="rId13"/>
    <p:sldId id="284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>
        <p:scale>
          <a:sx n="42" d="100"/>
          <a:sy n="42" d="100"/>
        </p:scale>
        <p:origin x="168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7AA97-297C-45D3-B5CE-539ED0FD26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B621C42-900C-4133-B7FB-D497D71091C7}">
      <dgm:prSet/>
      <dgm:spPr/>
      <dgm:t>
        <a:bodyPr/>
        <a:lstStyle/>
        <a:p>
          <a:r>
            <a:rPr lang="nl-NL"/>
            <a:t>Ja dat kan!</a:t>
          </a:r>
          <a:endParaRPr lang="en-US"/>
        </a:p>
      </dgm:t>
    </dgm:pt>
    <dgm:pt modelId="{3EF3285A-D5FA-4EE8-B4E6-D917A2E97C38}" type="parTrans" cxnId="{EC77F8C2-E81D-4CC8-B990-9837653A497B}">
      <dgm:prSet/>
      <dgm:spPr/>
      <dgm:t>
        <a:bodyPr/>
        <a:lstStyle/>
        <a:p>
          <a:endParaRPr lang="en-US"/>
        </a:p>
      </dgm:t>
    </dgm:pt>
    <dgm:pt modelId="{7FB08C12-DB8D-4E35-B718-4EFDA8057457}" type="sibTrans" cxnId="{EC77F8C2-E81D-4CC8-B990-9837653A497B}">
      <dgm:prSet/>
      <dgm:spPr/>
      <dgm:t>
        <a:bodyPr/>
        <a:lstStyle/>
        <a:p>
          <a:endParaRPr lang="en-US"/>
        </a:p>
      </dgm:t>
    </dgm:pt>
    <dgm:pt modelId="{B9F782C3-7503-430C-9892-0CD4B016F40D}">
      <dgm:prSet/>
      <dgm:spPr/>
      <dgm:t>
        <a:bodyPr/>
        <a:lstStyle/>
        <a:p>
          <a:r>
            <a:rPr lang="nl-NL"/>
            <a:t>Teveel vitamine B6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gevoelloosheid, tintelingen of ernstige zenuwpijn in handen en voeten</a:t>
          </a:r>
          <a:endParaRPr lang="en-US"/>
        </a:p>
      </dgm:t>
    </dgm:pt>
    <dgm:pt modelId="{3B4968CB-63AA-4BA7-91C5-27D54A56A569}" type="parTrans" cxnId="{62162EC1-F1EB-49FA-AB84-4884C872FFF7}">
      <dgm:prSet/>
      <dgm:spPr/>
      <dgm:t>
        <a:bodyPr/>
        <a:lstStyle/>
        <a:p>
          <a:endParaRPr lang="en-US"/>
        </a:p>
      </dgm:t>
    </dgm:pt>
    <dgm:pt modelId="{CE27BE47-BB46-4242-A58C-9929CA21B98E}" type="sibTrans" cxnId="{62162EC1-F1EB-49FA-AB84-4884C872FFF7}">
      <dgm:prSet/>
      <dgm:spPr/>
      <dgm:t>
        <a:bodyPr/>
        <a:lstStyle/>
        <a:p>
          <a:endParaRPr lang="en-US"/>
        </a:p>
      </dgm:t>
    </dgm:pt>
    <dgm:pt modelId="{F4C53CBE-0EC2-4C0D-8A98-F578609DE5A7}">
      <dgm:prSet/>
      <dgm:spPr/>
      <dgm:t>
        <a:bodyPr/>
        <a:lstStyle/>
        <a:p>
          <a:r>
            <a:rPr lang="nl-NL"/>
            <a:t>Kan alleen met supplementen in hoge doseringen</a:t>
          </a:r>
          <a:endParaRPr lang="en-US"/>
        </a:p>
      </dgm:t>
    </dgm:pt>
    <dgm:pt modelId="{E8E83120-6C32-4456-A80B-B86A8176FE5A}" type="parTrans" cxnId="{7F0B1164-B16D-4544-A995-0C7296F10E9C}">
      <dgm:prSet/>
      <dgm:spPr/>
      <dgm:t>
        <a:bodyPr/>
        <a:lstStyle/>
        <a:p>
          <a:endParaRPr lang="en-US"/>
        </a:p>
      </dgm:t>
    </dgm:pt>
    <dgm:pt modelId="{42034908-E66E-4BEC-B294-2ADA3745E522}" type="sibTrans" cxnId="{7F0B1164-B16D-4544-A995-0C7296F10E9C}">
      <dgm:prSet/>
      <dgm:spPr/>
      <dgm:t>
        <a:bodyPr/>
        <a:lstStyle/>
        <a:p>
          <a:endParaRPr lang="en-US"/>
        </a:p>
      </dgm:t>
    </dgm:pt>
    <dgm:pt modelId="{BE762793-2FB7-472E-AE87-07D3481EAE7D}" type="pres">
      <dgm:prSet presAssocID="{2BD7AA97-297C-45D3-B5CE-539ED0FD26AB}" presName="root" presStyleCnt="0">
        <dgm:presLayoutVars>
          <dgm:dir/>
          <dgm:resizeHandles val="exact"/>
        </dgm:presLayoutVars>
      </dgm:prSet>
      <dgm:spPr/>
    </dgm:pt>
    <dgm:pt modelId="{E49906A4-F173-48E4-88CF-C0A409BB777C}" type="pres">
      <dgm:prSet presAssocID="{9B621C42-900C-4133-B7FB-D497D71091C7}" presName="compNode" presStyleCnt="0"/>
      <dgm:spPr/>
    </dgm:pt>
    <dgm:pt modelId="{0BC34E31-E6E0-4C29-AE75-F99644086851}" type="pres">
      <dgm:prSet presAssocID="{9B621C42-900C-4133-B7FB-D497D71091C7}" presName="bgRect" presStyleLbl="bgShp" presStyleIdx="0" presStyleCnt="3"/>
      <dgm:spPr/>
    </dgm:pt>
    <dgm:pt modelId="{A77BBB76-261E-445A-8531-EA7AAC3A7AC6}" type="pres">
      <dgm:prSet presAssocID="{9B621C42-900C-4133-B7FB-D497D71091C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BB8FCCBD-F9DC-488B-94E4-9AC45B9D243E}" type="pres">
      <dgm:prSet presAssocID="{9B621C42-900C-4133-B7FB-D497D71091C7}" presName="spaceRect" presStyleCnt="0"/>
      <dgm:spPr/>
    </dgm:pt>
    <dgm:pt modelId="{A11B1623-5C98-471A-A5FD-C437C4499357}" type="pres">
      <dgm:prSet presAssocID="{9B621C42-900C-4133-B7FB-D497D71091C7}" presName="parTx" presStyleLbl="revTx" presStyleIdx="0" presStyleCnt="3">
        <dgm:presLayoutVars>
          <dgm:chMax val="0"/>
          <dgm:chPref val="0"/>
        </dgm:presLayoutVars>
      </dgm:prSet>
      <dgm:spPr/>
    </dgm:pt>
    <dgm:pt modelId="{5F7703DE-F8FA-44D2-928C-3143D7B4A66E}" type="pres">
      <dgm:prSet presAssocID="{7FB08C12-DB8D-4E35-B718-4EFDA8057457}" presName="sibTrans" presStyleCnt="0"/>
      <dgm:spPr/>
    </dgm:pt>
    <dgm:pt modelId="{24BEF651-64EE-4653-AF41-4E60F8E2C0B1}" type="pres">
      <dgm:prSet presAssocID="{B9F782C3-7503-430C-9892-0CD4B016F40D}" presName="compNode" presStyleCnt="0"/>
      <dgm:spPr/>
    </dgm:pt>
    <dgm:pt modelId="{F6E696F7-1B68-4E75-8EB3-F57DEEDD987E}" type="pres">
      <dgm:prSet presAssocID="{B9F782C3-7503-430C-9892-0CD4B016F40D}" presName="bgRect" presStyleLbl="bgShp" presStyleIdx="1" presStyleCnt="3"/>
      <dgm:spPr/>
    </dgm:pt>
    <dgm:pt modelId="{CD5A865E-7946-481B-99FE-EDE450071CFA}" type="pres">
      <dgm:prSet presAssocID="{B9F782C3-7503-430C-9892-0CD4B016F40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6892BA0-55CC-4264-933C-117720FDD419}" type="pres">
      <dgm:prSet presAssocID="{B9F782C3-7503-430C-9892-0CD4B016F40D}" presName="spaceRect" presStyleCnt="0"/>
      <dgm:spPr/>
    </dgm:pt>
    <dgm:pt modelId="{A9256544-5CDD-417F-BD95-CDFFF57E8BEB}" type="pres">
      <dgm:prSet presAssocID="{B9F782C3-7503-430C-9892-0CD4B016F40D}" presName="parTx" presStyleLbl="revTx" presStyleIdx="1" presStyleCnt="3">
        <dgm:presLayoutVars>
          <dgm:chMax val="0"/>
          <dgm:chPref val="0"/>
        </dgm:presLayoutVars>
      </dgm:prSet>
      <dgm:spPr/>
    </dgm:pt>
    <dgm:pt modelId="{15E126B3-A1F2-4773-B32D-CAF60D14F2A6}" type="pres">
      <dgm:prSet presAssocID="{CE27BE47-BB46-4242-A58C-9929CA21B98E}" presName="sibTrans" presStyleCnt="0"/>
      <dgm:spPr/>
    </dgm:pt>
    <dgm:pt modelId="{678014A0-F7E7-44A6-972D-E3B193B54540}" type="pres">
      <dgm:prSet presAssocID="{F4C53CBE-0EC2-4C0D-8A98-F578609DE5A7}" presName="compNode" presStyleCnt="0"/>
      <dgm:spPr/>
    </dgm:pt>
    <dgm:pt modelId="{71FB19D5-200F-4C6C-AC00-1A959A31EE5A}" type="pres">
      <dgm:prSet presAssocID="{F4C53CBE-0EC2-4C0D-8A98-F578609DE5A7}" presName="bgRect" presStyleLbl="bgShp" presStyleIdx="2" presStyleCnt="3"/>
      <dgm:spPr/>
    </dgm:pt>
    <dgm:pt modelId="{2B0594E1-9236-4185-BD2F-183F071A66B9}" type="pres">
      <dgm:prSet presAssocID="{F4C53CBE-0EC2-4C0D-8A98-F578609DE5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1E1E22F3-8F79-4071-85B9-AC389A78EE72}" type="pres">
      <dgm:prSet presAssocID="{F4C53CBE-0EC2-4C0D-8A98-F578609DE5A7}" presName="spaceRect" presStyleCnt="0"/>
      <dgm:spPr/>
    </dgm:pt>
    <dgm:pt modelId="{224DD858-F8FF-4FDA-8C15-BF7933AA754D}" type="pres">
      <dgm:prSet presAssocID="{F4C53CBE-0EC2-4C0D-8A98-F578609DE5A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1E52725-986F-44FF-8E47-75BB65DD5207}" type="presOf" srcId="{9B621C42-900C-4133-B7FB-D497D71091C7}" destId="{A11B1623-5C98-471A-A5FD-C437C4499357}" srcOrd="0" destOrd="0" presId="urn:microsoft.com/office/officeart/2018/2/layout/IconVerticalSolidList"/>
    <dgm:cxn modelId="{7F0B1164-B16D-4544-A995-0C7296F10E9C}" srcId="{2BD7AA97-297C-45D3-B5CE-539ED0FD26AB}" destId="{F4C53CBE-0EC2-4C0D-8A98-F578609DE5A7}" srcOrd="2" destOrd="0" parTransId="{E8E83120-6C32-4456-A80B-B86A8176FE5A}" sibTransId="{42034908-E66E-4BEC-B294-2ADA3745E522}"/>
    <dgm:cxn modelId="{70145189-5B17-4507-AE17-0F8BFB7CCC12}" type="presOf" srcId="{F4C53CBE-0EC2-4C0D-8A98-F578609DE5A7}" destId="{224DD858-F8FF-4FDA-8C15-BF7933AA754D}" srcOrd="0" destOrd="0" presId="urn:microsoft.com/office/officeart/2018/2/layout/IconVerticalSolidList"/>
    <dgm:cxn modelId="{CDE61EAD-3BAF-4A27-A3C6-7A3163DF1770}" type="presOf" srcId="{B9F782C3-7503-430C-9892-0CD4B016F40D}" destId="{A9256544-5CDD-417F-BD95-CDFFF57E8BEB}" srcOrd="0" destOrd="0" presId="urn:microsoft.com/office/officeart/2018/2/layout/IconVerticalSolidList"/>
    <dgm:cxn modelId="{170356B5-3CD6-44EC-AABE-D177864B47A5}" type="presOf" srcId="{2BD7AA97-297C-45D3-B5CE-539ED0FD26AB}" destId="{BE762793-2FB7-472E-AE87-07D3481EAE7D}" srcOrd="0" destOrd="0" presId="urn:microsoft.com/office/officeart/2018/2/layout/IconVerticalSolidList"/>
    <dgm:cxn modelId="{62162EC1-F1EB-49FA-AB84-4884C872FFF7}" srcId="{2BD7AA97-297C-45D3-B5CE-539ED0FD26AB}" destId="{B9F782C3-7503-430C-9892-0CD4B016F40D}" srcOrd="1" destOrd="0" parTransId="{3B4968CB-63AA-4BA7-91C5-27D54A56A569}" sibTransId="{CE27BE47-BB46-4242-A58C-9929CA21B98E}"/>
    <dgm:cxn modelId="{EC77F8C2-E81D-4CC8-B990-9837653A497B}" srcId="{2BD7AA97-297C-45D3-B5CE-539ED0FD26AB}" destId="{9B621C42-900C-4133-B7FB-D497D71091C7}" srcOrd="0" destOrd="0" parTransId="{3EF3285A-D5FA-4EE8-B4E6-D917A2E97C38}" sibTransId="{7FB08C12-DB8D-4E35-B718-4EFDA8057457}"/>
    <dgm:cxn modelId="{A945B22C-2740-4DA0-B85A-F44F6EDF212A}" type="presParOf" srcId="{BE762793-2FB7-472E-AE87-07D3481EAE7D}" destId="{E49906A4-F173-48E4-88CF-C0A409BB777C}" srcOrd="0" destOrd="0" presId="urn:microsoft.com/office/officeart/2018/2/layout/IconVerticalSolidList"/>
    <dgm:cxn modelId="{4B6B1C11-C944-4147-B55C-A92FF8A32992}" type="presParOf" srcId="{E49906A4-F173-48E4-88CF-C0A409BB777C}" destId="{0BC34E31-E6E0-4C29-AE75-F99644086851}" srcOrd="0" destOrd="0" presId="urn:microsoft.com/office/officeart/2018/2/layout/IconVerticalSolidList"/>
    <dgm:cxn modelId="{FF0C79F3-71D8-4E9A-9110-8213E9061465}" type="presParOf" srcId="{E49906A4-F173-48E4-88CF-C0A409BB777C}" destId="{A77BBB76-261E-445A-8531-EA7AAC3A7AC6}" srcOrd="1" destOrd="0" presId="urn:microsoft.com/office/officeart/2018/2/layout/IconVerticalSolidList"/>
    <dgm:cxn modelId="{DCAC74EA-BFBF-4F73-AE42-93708CA50AD2}" type="presParOf" srcId="{E49906A4-F173-48E4-88CF-C0A409BB777C}" destId="{BB8FCCBD-F9DC-488B-94E4-9AC45B9D243E}" srcOrd="2" destOrd="0" presId="urn:microsoft.com/office/officeart/2018/2/layout/IconVerticalSolidList"/>
    <dgm:cxn modelId="{F6F73C07-2A8E-4012-9641-7040EE83EFCC}" type="presParOf" srcId="{E49906A4-F173-48E4-88CF-C0A409BB777C}" destId="{A11B1623-5C98-471A-A5FD-C437C4499357}" srcOrd="3" destOrd="0" presId="urn:microsoft.com/office/officeart/2018/2/layout/IconVerticalSolidList"/>
    <dgm:cxn modelId="{6934FDC6-1072-448A-8424-AEF19FE5BF3C}" type="presParOf" srcId="{BE762793-2FB7-472E-AE87-07D3481EAE7D}" destId="{5F7703DE-F8FA-44D2-928C-3143D7B4A66E}" srcOrd="1" destOrd="0" presId="urn:microsoft.com/office/officeart/2018/2/layout/IconVerticalSolidList"/>
    <dgm:cxn modelId="{5DA6EB08-E49B-4510-9B52-FCE6B18EA1A9}" type="presParOf" srcId="{BE762793-2FB7-472E-AE87-07D3481EAE7D}" destId="{24BEF651-64EE-4653-AF41-4E60F8E2C0B1}" srcOrd="2" destOrd="0" presId="urn:microsoft.com/office/officeart/2018/2/layout/IconVerticalSolidList"/>
    <dgm:cxn modelId="{9E42596D-A65D-4685-89C5-13CA1D2CAD74}" type="presParOf" srcId="{24BEF651-64EE-4653-AF41-4E60F8E2C0B1}" destId="{F6E696F7-1B68-4E75-8EB3-F57DEEDD987E}" srcOrd="0" destOrd="0" presId="urn:microsoft.com/office/officeart/2018/2/layout/IconVerticalSolidList"/>
    <dgm:cxn modelId="{845E3743-1D6A-41D2-AF04-1792CCB4811C}" type="presParOf" srcId="{24BEF651-64EE-4653-AF41-4E60F8E2C0B1}" destId="{CD5A865E-7946-481B-99FE-EDE450071CFA}" srcOrd="1" destOrd="0" presId="urn:microsoft.com/office/officeart/2018/2/layout/IconVerticalSolidList"/>
    <dgm:cxn modelId="{CDA79320-CDB0-466C-901D-C1486DF2E589}" type="presParOf" srcId="{24BEF651-64EE-4653-AF41-4E60F8E2C0B1}" destId="{06892BA0-55CC-4264-933C-117720FDD419}" srcOrd="2" destOrd="0" presId="urn:microsoft.com/office/officeart/2018/2/layout/IconVerticalSolidList"/>
    <dgm:cxn modelId="{241F3AE5-4430-46D4-A681-FA3369DAE7B7}" type="presParOf" srcId="{24BEF651-64EE-4653-AF41-4E60F8E2C0B1}" destId="{A9256544-5CDD-417F-BD95-CDFFF57E8BEB}" srcOrd="3" destOrd="0" presId="urn:microsoft.com/office/officeart/2018/2/layout/IconVerticalSolidList"/>
    <dgm:cxn modelId="{47C18C75-528C-4F61-8082-06416E6BE06A}" type="presParOf" srcId="{BE762793-2FB7-472E-AE87-07D3481EAE7D}" destId="{15E126B3-A1F2-4773-B32D-CAF60D14F2A6}" srcOrd="3" destOrd="0" presId="urn:microsoft.com/office/officeart/2018/2/layout/IconVerticalSolidList"/>
    <dgm:cxn modelId="{21BD102E-E333-4948-8E3B-E25A92F7E42D}" type="presParOf" srcId="{BE762793-2FB7-472E-AE87-07D3481EAE7D}" destId="{678014A0-F7E7-44A6-972D-E3B193B54540}" srcOrd="4" destOrd="0" presId="urn:microsoft.com/office/officeart/2018/2/layout/IconVerticalSolidList"/>
    <dgm:cxn modelId="{14909DE9-C867-45DE-A6BF-08CFF906F098}" type="presParOf" srcId="{678014A0-F7E7-44A6-972D-E3B193B54540}" destId="{71FB19D5-200F-4C6C-AC00-1A959A31EE5A}" srcOrd="0" destOrd="0" presId="urn:microsoft.com/office/officeart/2018/2/layout/IconVerticalSolidList"/>
    <dgm:cxn modelId="{07480433-FB1A-46A2-BF55-74B528739553}" type="presParOf" srcId="{678014A0-F7E7-44A6-972D-E3B193B54540}" destId="{2B0594E1-9236-4185-BD2F-183F071A66B9}" srcOrd="1" destOrd="0" presId="urn:microsoft.com/office/officeart/2018/2/layout/IconVerticalSolidList"/>
    <dgm:cxn modelId="{84188FA0-FAE5-43DB-A881-A85B06F80508}" type="presParOf" srcId="{678014A0-F7E7-44A6-972D-E3B193B54540}" destId="{1E1E22F3-8F79-4071-85B9-AC389A78EE72}" srcOrd="2" destOrd="0" presId="urn:microsoft.com/office/officeart/2018/2/layout/IconVerticalSolidList"/>
    <dgm:cxn modelId="{9D67E66E-886D-4643-881A-C656CF54F1BE}" type="presParOf" srcId="{678014A0-F7E7-44A6-972D-E3B193B54540}" destId="{224DD858-F8FF-4FDA-8C15-BF7933AA75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34E31-E6E0-4C29-AE75-F99644086851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BBB76-261E-445A-8531-EA7AAC3A7AC6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B1623-5C98-471A-A5FD-C437C4499357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Ja dat kan!</a:t>
          </a:r>
          <a:endParaRPr lang="en-US" sz="2100" kern="1200"/>
        </a:p>
      </dsp:txBody>
      <dsp:txXfrm>
        <a:off x="1591264" y="588"/>
        <a:ext cx="5101549" cy="1377717"/>
      </dsp:txXfrm>
    </dsp:sp>
    <dsp:sp modelId="{F6E696F7-1B68-4E75-8EB3-F57DEEDD987E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A865E-7946-481B-99FE-EDE450071CFA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56544-5CDD-417F-BD95-CDFFF57E8BEB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Teveel vitamine B6 </a:t>
          </a:r>
          <a:r>
            <a:rPr lang="nl-NL" sz="2100" kern="1200">
              <a:sym typeface="Wingdings" panose="05000000000000000000" pitchFamily="2" charset="2"/>
            </a:rPr>
            <a:t></a:t>
          </a:r>
          <a:r>
            <a:rPr lang="nl-NL" sz="2100" kern="1200"/>
            <a:t> gevoelloosheid, tintelingen of ernstige zenuwpijn in handen en voeten</a:t>
          </a:r>
          <a:endParaRPr lang="en-US" sz="2100" kern="1200"/>
        </a:p>
      </dsp:txBody>
      <dsp:txXfrm>
        <a:off x="1591264" y="1722736"/>
        <a:ext cx="5101549" cy="1377717"/>
      </dsp:txXfrm>
    </dsp:sp>
    <dsp:sp modelId="{71FB19D5-200F-4C6C-AC00-1A959A31EE5A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594E1-9236-4185-BD2F-183F071A66B9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DD858-F8FF-4FDA-8C15-BF7933AA754D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Kan alleen met supplementen in hoge doseringen</a:t>
          </a:r>
          <a:endParaRPr lang="en-US" sz="2100" kern="1200"/>
        </a:p>
      </dsp:txBody>
      <dsp:txXfrm>
        <a:off x="1591264" y="3444883"/>
        <a:ext cx="5101549" cy="1377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929D-6E5C-4AFE-9429-039C88B22A04}" type="datetimeFigureOut">
              <a:rPr lang="nl-NL" smtClean="0"/>
              <a:t>12-9-2019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0D25-8DBA-4A3F-B56C-1D6C7D7D0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86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929D-6E5C-4AFE-9429-039C88B22A04}" type="datetimeFigureOut">
              <a:rPr lang="nl-NL" smtClean="0"/>
              <a:t>12-9-2019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0D25-8DBA-4A3F-B56C-1D6C7D7D0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929D-6E5C-4AFE-9429-039C88B22A04}" type="datetimeFigureOut">
              <a:rPr lang="nl-NL" smtClean="0"/>
              <a:t>12-9-2019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0D25-8DBA-4A3F-B56C-1D6C7D7D0626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425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929D-6E5C-4AFE-9429-039C88B22A04}" type="datetimeFigureOut">
              <a:rPr lang="nl-NL" smtClean="0"/>
              <a:t>12-9-2019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0D25-8DBA-4A3F-B56C-1D6C7D7D0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89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929D-6E5C-4AFE-9429-039C88B22A04}" type="datetimeFigureOut">
              <a:rPr lang="nl-NL" smtClean="0"/>
              <a:t>12-9-2019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0D25-8DBA-4A3F-B56C-1D6C7D7D0626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1168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929D-6E5C-4AFE-9429-039C88B22A04}" type="datetimeFigureOut">
              <a:rPr lang="nl-NL" smtClean="0"/>
              <a:t>12-9-2019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0D25-8DBA-4A3F-B56C-1D6C7D7D0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15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929D-6E5C-4AFE-9429-039C88B22A04}" type="datetimeFigureOut">
              <a:rPr lang="nl-NL" smtClean="0"/>
              <a:t>12-9-2019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0D25-8DBA-4A3F-B56C-1D6C7D7D0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86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929D-6E5C-4AFE-9429-039C88B22A04}" type="datetimeFigureOut">
              <a:rPr lang="nl-NL" smtClean="0"/>
              <a:t>12-9-2019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0D25-8DBA-4A3F-B56C-1D6C7D7D0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70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929D-6E5C-4AFE-9429-039C88B22A04}" type="datetimeFigureOut">
              <a:rPr lang="nl-NL" smtClean="0"/>
              <a:t>12-9-2019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0D25-8DBA-4A3F-B56C-1D6C7D7D0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75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929D-6E5C-4AFE-9429-039C88B22A04}" type="datetimeFigureOut">
              <a:rPr lang="nl-NL" smtClean="0"/>
              <a:t>12-9-2019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0D25-8DBA-4A3F-B56C-1D6C7D7D0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929D-6E5C-4AFE-9429-039C88B22A04}" type="datetimeFigureOut">
              <a:rPr lang="nl-NL" smtClean="0"/>
              <a:t>12-9-2019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0D25-8DBA-4A3F-B56C-1D6C7D7D0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90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929D-6E5C-4AFE-9429-039C88B22A04}" type="datetimeFigureOut">
              <a:rPr lang="nl-NL" smtClean="0"/>
              <a:t>12-9-2019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0D25-8DBA-4A3F-B56C-1D6C7D7D0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52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929D-6E5C-4AFE-9429-039C88B22A04}" type="datetimeFigureOut">
              <a:rPr lang="nl-NL" smtClean="0"/>
              <a:t>12-9-2019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0D25-8DBA-4A3F-B56C-1D6C7D7D0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40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929D-6E5C-4AFE-9429-039C88B22A04}" type="datetimeFigureOut">
              <a:rPr lang="nl-NL" smtClean="0"/>
              <a:t>12-9-2019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0D25-8DBA-4A3F-B56C-1D6C7D7D0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13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929D-6E5C-4AFE-9429-039C88B22A04}" type="datetimeFigureOut">
              <a:rPr lang="nl-NL" smtClean="0"/>
              <a:t>12-9-2019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0D25-8DBA-4A3F-B56C-1D6C7D7D0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07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0D25-8DBA-4A3F-B56C-1D6C7D7D062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929D-6E5C-4AFE-9429-039C88B22A04}" type="datetimeFigureOut">
              <a:rPr lang="nl-NL" smtClean="0"/>
              <a:t>12-9-2019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21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929D-6E5C-4AFE-9429-039C88B22A04}" type="datetimeFigureOut">
              <a:rPr lang="nl-NL" smtClean="0"/>
              <a:t>12-9-2019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700D25-8DBA-4A3F-B56C-1D6C7D7D06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13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3A5B2-16E2-4050-8B66-45E1302F8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09" y="1722427"/>
            <a:ext cx="3179593" cy="2328409"/>
          </a:xfrm>
        </p:spPr>
        <p:txBody>
          <a:bodyPr>
            <a:normAutofit/>
          </a:bodyPr>
          <a:lstStyle/>
          <a:p>
            <a:r>
              <a:rPr lang="nl-NL" sz="5000"/>
              <a:t>Voeding &amp; Vitaminen</a:t>
            </a:r>
          </a:p>
        </p:txBody>
      </p:sp>
      <p:pic>
        <p:nvPicPr>
          <p:cNvPr id="1026" name="Picture 2" descr="Afbeeldingsresultaat voor astrum college">
            <a:extLst>
              <a:ext uri="{FF2B5EF4-FFF2-40B4-BE49-F238E27FC236}">
                <a16:creationId xmlns:a16="http://schemas.microsoft.com/office/drawing/2014/main" id="{F1D74BBA-BC96-4E4B-BEFB-3C3CA7EA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872" y="1237758"/>
            <a:ext cx="4977562" cy="118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vitaminen eten">
            <a:extLst>
              <a:ext uri="{FF2B5EF4-FFF2-40B4-BE49-F238E27FC236}">
                <a16:creationId xmlns:a16="http://schemas.microsoft.com/office/drawing/2014/main" id="{618CFF49-9D4A-4EDE-B3D0-8DC3BDAB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604" y="3158823"/>
            <a:ext cx="4977562" cy="27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1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08F89-76E0-476B-BF61-4E7A00B6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Obesitas, hoe krijg je dat?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FB8B81-E82D-4599-A2B3-582E7FE2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nl-NL"/>
              <a:t>Te veel eten</a:t>
            </a:r>
          </a:p>
          <a:p>
            <a:r>
              <a:rPr lang="nl-NL"/>
              <a:t>Te weinig bewegen</a:t>
            </a:r>
          </a:p>
          <a:p>
            <a:endParaRPr lang="nl-NL"/>
          </a:p>
          <a:p>
            <a:endParaRPr lang="nl-NL"/>
          </a:p>
          <a:p>
            <a:r>
              <a:rPr lang="nl-NL"/>
              <a:t>Maar zo simpel is het natuurlijk niet helemaal</a:t>
            </a:r>
            <a:endParaRPr lang="nl-NL" dirty="0"/>
          </a:p>
        </p:txBody>
      </p:sp>
      <p:pic>
        <p:nvPicPr>
          <p:cNvPr id="3074" name="Picture 2" descr="Afbeeldingsresultaat voor obesitas">
            <a:extLst>
              <a:ext uri="{FF2B5EF4-FFF2-40B4-BE49-F238E27FC236}">
                <a16:creationId xmlns:a16="http://schemas.microsoft.com/office/drawing/2014/main" id="{C07D483F-E3E1-4D08-B2D1-C223A5405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71" y="1741752"/>
            <a:ext cx="3891164" cy="337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34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D641A-FE4E-4DE9-9293-F431FFF0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D3377E-D0C9-4F12-9FF5-827B1613F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In groepjes van 3 gaan jullie oorzaken bedenken waarom mensen tegenwoordig (te) weinig bewegen, wat uiteindelijk dus kan leiden tot obesitas. Schrijf deze op!</a:t>
            </a:r>
          </a:p>
        </p:txBody>
      </p:sp>
    </p:spTree>
    <p:extLst>
      <p:ext uri="{BB962C8B-B14F-4D97-AF65-F5344CB8AC3E}">
        <p14:creationId xmlns:p14="http://schemas.microsoft.com/office/powerpoint/2010/main" val="311180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052" name="Picture 4" descr="Image result for kantoorbaan">
            <a:extLst>
              <a:ext uri="{FF2B5EF4-FFF2-40B4-BE49-F238E27FC236}">
                <a16:creationId xmlns:a16="http://schemas.microsoft.com/office/drawing/2014/main" id="{5DA969B0-F2F0-4EF0-9AC8-CD0022E65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r="14585" b="3"/>
          <a:stretch/>
        </p:blipFill>
        <p:spPr bwMode="auto">
          <a:xfrm>
            <a:off x="4296867" y="5"/>
            <a:ext cx="4831627" cy="4520011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roltrap">
            <a:extLst>
              <a:ext uri="{FF2B5EF4-FFF2-40B4-BE49-F238E27FC236}">
                <a16:creationId xmlns:a16="http://schemas.microsoft.com/office/drawing/2014/main" id="{D51BE6E6-FA8F-4F29-8F9F-F1F91007E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7"/>
          <a:stretch/>
        </p:blipFill>
        <p:spPr bwMode="auto">
          <a:xfrm>
            <a:off x="4041994" y="-4"/>
            <a:ext cx="8139373" cy="6858000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808F89-76E0-476B-BF61-4E7A00B6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76489"/>
            <a:ext cx="3749061" cy="1508469"/>
          </a:xfrm>
        </p:spPr>
        <p:txBody>
          <a:bodyPr anchor="ctr">
            <a:normAutofit/>
          </a:bodyPr>
          <a:lstStyle/>
          <a:p>
            <a:r>
              <a:rPr lang="nl-NL" sz="3200" dirty="0"/>
              <a:t>Te weinig bewegen</a:t>
            </a: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FB8B81-E82D-4599-A2B3-582E7FE2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95618"/>
            <a:ext cx="3749061" cy="3005289"/>
          </a:xfrm>
        </p:spPr>
        <p:txBody>
          <a:bodyPr>
            <a:normAutofit/>
          </a:bodyPr>
          <a:lstStyle/>
          <a:p>
            <a:r>
              <a:rPr lang="nl-NL" sz="2000" dirty="0"/>
              <a:t>Kantoorbaan</a:t>
            </a:r>
          </a:p>
          <a:p>
            <a:r>
              <a:rPr lang="nl-NL" sz="2000" dirty="0"/>
              <a:t>Auto naar werk</a:t>
            </a:r>
          </a:p>
          <a:p>
            <a:r>
              <a:rPr lang="nl-NL" sz="2000" dirty="0"/>
              <a:t>Alleen wonen </a:t>
            </a:r>
            <a:r>
              <a:rPr lang="nl-NL" sz="2000" dirty="0">
                <a:sym typeface="Wingdings" panose="05000000000000000000" pitchFamily="2" charset="2"/>
              </a:rPr>
              <a:t> eenzaam en makkelijker eten kopen</a:t>
            </a:r>
          </a:p>
          <a:p>
            <a:r>
              <a:rPr lang="nl-NL" sz="2000" dirty="0">
                <a:sym typeface="Wingdings" panose="05000000000000000000" pitchFamily="2" charset="2"/>
              </a:rPr>
              <a:t>Stad wonen  afstanden zijn korter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43314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72B2A-539D-454D-8983-390961BFA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berekenen activiteiten patroon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59DCD3-E266-427A-B911-FEEE08E8D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Basaal metabolisme =  BMR</a:t>
            </a:r>
          </a:p>
          <a:p>
            <a:r>
              <a:rPr lang="nl-NL" b="1" dirty="0"/>
              <a:t>Voor mannen: </a:t>
            </a:r>
            <a:r>
              <a:rPr lang="nl-NL" i="1" dirty="0"/>
              <a:t>88,362 + (13,397 X Gewicht) + (4,799 X Lengte) - (5,677 X Leeftijd)</a:t>
            </a:r>
            <a:endParaRPr lang="nl-NL" dirty="0"/>
          </a:p>
          <a:p>
            <a:r>
              <a:rPr lang="nl-NL" b="1" dirty="0"/>
              <a:t>Voor vrouwen: </a:t>
            </a:r>
            <a:r>
              <a:rPr lang="nl-NL" i="1" dirty="0"/>
              <a:t>447,593 + (9,247 X Gewicht) + (3,098 X Lengte) - (4,33 X Leeftijd)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Gewicht in kg</a:t>
            </a:r>
          </a:p>
          <a:p>
            <a:r>
              <a:rPr lang="nl-NL" dirty="0"/>
              <a:t>Lengte in centimeter</a:t>
            </a:r>
          </a:p>
          <a:p>
            <a:r>
              <a:rPr lang="nl-NL" dirty="0"/>
              <a:t>Leeftijd in jaren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9363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C3E64-6727-47D6-8BAD-2A093141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Pal waarde berekenen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22C942-66C8-45C0-83C3-8B5C71005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Ruststofwisseling (BMR) x Pal-waarden = energiebehoefte</a:t>
            </a:r>
          </a:p>
          <a:p>
            <a:r>
              <a:rPr lang="nl-NL" dirty="0"/>
              <a:t>Energiebehoefte= hoeveelheid energie die je nodig hebt om op hetzelfde gewicht te blijven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451D0E-C38B-4F9B-96E9-B20716EEC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344904"/>
            <a:ext cx="7912751" cy="35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6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5CFE3-6D3D-4B78-8D6A-81752D6A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Herhalen micro- en macronutriënten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FFB0FC-6EDE-4471-96B0-090F9371F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dirty="0"/>
              <a:t>Micronutriënten:</a:t>
            </a:r>
          </a:p>
          <a:p>
            <a:pPr lvl="1"/>
            <a:r>
              <a:rPr lang="nl-NL" sz="2000" dirty="0"/>
              <a:t>Nodig in kleine hoeveelheden</a:t>
            </a:r>
          </a:p>
          <a:p>
            <a:pPr lvl="1"/>
            <a:r>
              <a:rPr lang="nl-NL" sz="2000" dirty="0"/>
              <a:t>Ondersteunde functie, leveren geen energie</a:t>
            </a:r>
          </a:p>
          <a:p>
            <a:pPr lvl="1"/>
            <a:r>
              <a:rPr lang="nl-NL" sz="2000" dirty="0"/>
              <a:t>Bijvoorbeeld: vitaminen, mineralen, spoorelementen</a:t>
            </a:r>
          </a:p>
          <a:p>
            <a:pPr lvl="1"/>
            <a:endParaRPr lang="nl-NL" sz="2000" dirty="0"/>
          </a:p>
          <a:p>
            <a:r>
              <a:rPr lang="nl-NL" sz="2400" dirty="0"/>
              <a:t>Macronutriënten</a:t>
            </a:r>
          </a:p>
          <a:p>
            <a:pPr lvl="1"/>
            <a:r>
              <a:rPr lang="nl-NL" sz="2000" dirty="0"/>
              <a:t>Worden in grote hoeveelheden geconsumeerd</a:t>
            </a:r>
          </a:p>
          <a:p>
            <a:pPr lvl="1"/>
            <a:r>
              <a:rPr lang="nl-NL" sz="2000" dirty="0"/>
              <a:t>Zorgen voor energie</a:t>
            </a:r>
          </a:p>
          <a:p>
            <a:pPr lvl="1"/>
            <a:r>
              <a:rPr lang="nl-NL" sz="2000" dirty="0"/>
              <a:t>Bijvoorbeeld: eiwitten, koolhydraten en vetten</a:t>
            </a:r>
          </a:p>
        </p:txBody>
      </p:sp>
    </p:spTree>
    <p:extLst>
      <p:ext uri="{BB962C8B-B14F-4D97-AF65-F5344CB8AC3E}">
        <p14:creationId xmlns:p14="http://schemas.microsoft.com/office/powerpoint/2010/main" val="146475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FE920-C393-4EF9-8396-07DE3998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Vetoplosbare</a:t>
            </a:r>
            <a:r>
              <a:rPr lang="nl-NL" dirty="0"/>
              <a:t>/niet </a:t>
            </a:r>
            <a:r>
              <a:rPr lang="nl-NL" dirty="0" err="1"/>
              <a:t>vetoplosbare</a:t>
            </a:r>
            <a:r>
              <a:rPr lang="nl-NL" dirty="0"/>
              <a:t> vitamines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2A0690-0206-46CA-A7CD-6508252BB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Vetoplosbaar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330ABD-FEBE-4C07-9F29-EF2D54914A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Neemt lichaam op als er vet of olie aanwezig is</a:t>
            </a:r>
          </a:p>
          <a:p>
            <a:r>
              <a:rPr lang="nl-NL" dirty="0"/>
              <a:t>Kunnen in beperkte mate worden opgeslagen</a:t>
            </a:r>
          </a:p>
          <a:p>
            <a:r>
              <a:rPr lang="nl-NL" dirty="0"/>
              <a:t>Verlaten lichaam via urine of gal</a:t>
            </a:r>
          </a:p>
          <a:p>
            <a:r>
              <a:rPr lang="nl-NL" dirty="0"/>
              <a:t>Komen uit producten met vet: zoals vis, vlees, noten en melk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Voorbeelden: vitamine A, D, E, K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4A17AC-9FE0-40AA-8FC7-13B1D4C70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Niet </a:t>
            </a:r>
            <a:r>
              <a:rPr lang="nl-NL" dirty="0" err="1"/>
              <a:t>vetoplosbaar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water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B6E93E-8BCB-4B93-A6AA-130432A20B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Kan lichaam nauwelijks opslaan</a:t>
            </a:r>
          </a:p>
          <a:p>
            <a:r>
              <a:rPr lang="nl-NL" dirty="0"/>
              <a:t>Verlaat lichaam via urine</a:t>
            </a:r>
          </a:p>
          <a:p>
            <a:r>
              <a:rPr lang="nl-NL" dirty="0"/>
              <a:t>Daardoor nooit te veel</a:t>
            </a:r>
          </a:p>
          <a:p>
            <a:r>
              <a:rPr lang="nl-NL" dirty="0"/>
              <a:t>Komen uit groente, fruit, brood en volkorenproducten, noten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Voorbeelden: vitamine C, B1, B2 </a:t>
            </a:r>
            <a:r>
              <a:rPr lang="nl-NL" dirty="0" err="1"/>
              <a:t>etz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310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08F89-76E0-476B-BF61-4E7A00B6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soorten vitaminen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FB8B81-E82D-4599-A2B3-582E7FE2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75678"/>
          </a:xfrm>
        </p:spPr>
        <p:txBody>
          <a:bodyPr/>
          <a:lstStyle/>
          <a:p>
            <a:r>
              <a:rPr lang="nl-NL" dirty="0"/>
              <a:t>Vitamine A</a:t>
            </a:r>
          </a:p>
          <a:p>
            <a:pPr lvl="1"/>
            <a:r>
              <a:rPr lang="nl-NL" dirty="0"/>
              <a:t>Goede werking van de ogen en het afweersysteem</a:t>
            </a:r>
          </a:p>
          <a:p>
            <a:pPr lvl="1"/>
            <a:r>
              <a:rPr lang="nl-NL" dirty="0"/>
              <a:t>Normale groei</a:t>
            </a:r>
          </a:p>
          <a:p>
            <a:pPr lvl="1"/>
            <a:r>
              <a:rPr lang="nl-NL" dirty="0"/>
              <a:t>Gezond houden van de huid</a:t>
            </a:r>
          </a:p>
          <a:p>
            <a:pPr lvl="1"/>
            <a:endParaRPr lang="nl-NL" dirty="0"/>
          </a:p>
          <a:p>
            <a:r>
              <a:rPr lang="nl-NL" dirty="0"/>
              <a:t>Vitamine D</a:t>
            </a:r>
          </a:p>
          <a:p>
            <a:pPr lvl="1"/>
            <a:r>
              <a:rPr lang="nl-NL" dirty="0"/>
              <a:t>Behoud van sterke botten en tanden</a:t>
            </a:r>
          </a:p>
          <a:p>
            <a:pPr lvl="1"/>
            <a:r>
              <a:rPr lang="nl-NL" dirty="0"/>
              <a:t>Goede werking van spieren en het afweersysteem</a:t>
            </a:r>
          </a:p>
          <a:p>
            <a:pPr lvl="1"/>
            <a:r>
              <a:rPr lang="nl-NL" dirty="0"/>
              <a:t>Opname van calcium uit de voeding </a:t>
            </a:r>
            <a:r>
              <a:rPr lang="nl-NL" dirty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Tegen botontkalking, voor werking zenuwen en spieren, bloedstolling en transport </a:t>
            </a:r>
            <a:endParaRPr lang="nl-NL" dirty="0"/>
          </a:p>
        </p:txBody>
      </p:sp>
      <p:pic>
        <p:nvPicPr>
          <p:cNvPr id="1030" name="Picture 6" descr="Afbeeldingsresultaat voor vitamin a products">
            <a:extLst>
              <a:ext uri="{FF2B5EF4-FFF2-40B4-BE49-F238E27FC236}">
                <a16:creationId xmlns:a16="http://schemas.microsoft.com/office/drawing/2014/main" id="{8560F5B6-F676-4487-8F2F-07DB2F4F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331804"/>
            <a:ext cx="3714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vitamin d products">
            <a:extLst>
              <a:ext uri="{FF2B5EF4-FFF2-40B4-BE49-F238E27FC236}">
                <a16:creationId xmlns:a16="http://schemas.microsoft.com/office/drawing/2014/main" id="{B935CA20-B0DF-4ED4-9E9D-4BEB1595E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3354123"/>
            <a:ext cx="2908821" cy="289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59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5A960-3FAF-46D6-9B09-667AB358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meer vitaminen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7F00E3-D22E-4DFF-A785-495288F58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Vitamine K</a:t>
            </a:r>
          </a:p>
          <a:p>
            <a:pPr lvl="1"/>
            <a:r>
              <a:rPr lang="nl-NL" dirty="0"/>
              <a:t>Goede bloedstolling</a:t>
            </a:r>
          </a:p>
          <a:p>
            <a:pPr lvl="1"/>
            <a:r>
              <a:rPr lang="nl-NL" dirty="0"/>
              <a:t>Behoud van sterke botten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Vitamine B1,2,3,5 8</a:t>
            </a:r>
          </a:p>
          <a:p>
            <a:pPr lvl="1"/>
            <a:r>
              <a:rPr lang="nl-NL" dirty="0"/>
              <a:t>Maken energie vrij uit voeding</a:t>
            </a:r>
          </a:p>
          <a:p>
            <a:pPr lvl="1"/>
            <a:r>
              <a:rPr lang="nl-NL" dirty="0"/>
              <a:t>Vlees, groente</a:t>
            </a:r>
          </a:p>
          <a:p>
            <a:pPr lvl="1"/>
            <a:r>
              <a:rPr lang="nl-NL" dirty="0"/>
              <a:t>Melk producten</a:t>
            </a:r>
          </a:p>
          <a:p>
            <a:endParaRPr lang="nl-NL" dirty="0"/>
          </a:p>
        </p:txBody>
      </p:sp>
      <p:pic>
        <p:nvPicPr>
          <p:cNvPr id="3074" name="Picture 2" descr="Afbeeldingsresultaat voor vitamin k products">
            <a:extLst>
              <a:ext uri="{FF2B5EF4-FFF2-40B4-BE49-F238E27FC236}">
                <a16:creationId xmlns:a16="http://schemas.microsoft.com/office/drawing/2014/main" id="{C22A6A6A-5432-4F54-9A77-32A897207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70000"/>
            <a:ext cx="2633133" cy="263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9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20D19-17B6-4EA4-8927-7CCF36AF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de laatste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DF1F8-57AC-4A06-B772-16FA64C62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Vitamine C</a:t>
            </a:r>
          </a:p>
          <a:p>
            <a:pPr lvl="1"/>
            <a:r>
              <a:rPr lang="nl-NL" dirty="0"/>
              <a:t>Antioxidant (beschermen weefsels en het DNA)</a:t>
            </a:r>
          </a:p>
          <a:p>
            <a:pPr lvl="1"/>
            <a:r>
              <a:rPr lang="nl-NL" dirty="0"/>
              <a:t>Nodig voor de vorming van bindweefsel</a:t>
            </a:r>
          </a:p>
          <a:p>
            <a:pPr lvl="1"/>
            <a:r>
              <a:rPr lang="nl-NL" dirty="0"/>
              <a:t>Zorgt voor opname van </a:t>
            </a:r>
            <a:r>
              <a:rPr lang="nl-NL"/>
              <a:t>ijzer </a:t>
            </a:r>
            <a:endParaRPr lang="nl-NL" dirty="0"/>
          </a:p>
          <a:p>
            <a:pPr lvl="1"/>
            <a:r>
              <a:rPr lang="nl-NL" dirty="0"/>
              <a:t>In stand houden van weerstand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106" name="Picture 10" descr="Afbeeldingsresultaat voor vitamin c food">
            <a:extLst>
              <a:ext uri="{FF2B5EF4-FFF2-40B4-BE49-F238E27FC236}">
                <a16:creationId xmlns:a16="http://schemas.microsoft.com/office/drawing/2014/main" id="{F2DB1836-EA26-4E03-94AF-38B6AE2B4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88" y="2160589"/>
            <a:ext cx="3501708" cy="33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5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D9E2BA6-F2FE-4DD7-83C5-E9912BB5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nl-NL" sz="4400" dirty="0">
                <a:solidFill>
                  <a:schemeClr val="accent1">
                    <a:lumMod val="75000"/>
                  </a:schemeClr>
                </a:solidFill>
              </a:rPr>
              <a:t>Te veel vitamines: kan dat?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B00D467-51D4-4200-98F4-4D2BFC0FCC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858866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302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69A78-549A-4225-9A23-01FDC454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Vitaminetekort, wanneer wel?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E7CF94-E0D2-4C8D-AE7C-92E07D6E0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Bij ziekte</a:t>
            </a:r>
          </a:p>
          <a:p>
            <a:r>
              <a:rPr lang="nl-NL" sz="2400" dirty="0"/>
              <a:t>Extra vitaminen: </a:t>
            </a:r>
          </a:p>
          <a:p>
            <a:pPr lvl="1"/>
            <a:r>
              <a:rPr lang="nl-NL" sz="2000" dirty="0"/>
              <a:t>Baby’s, kinderen (vitamine K)</a:t>
            </a:r>
          </a:p>
          <a:p>
            <a:pPr lvl="1"/>
            <a:r>
              <a:rPr lang="nl-NL" sz="2000" dirty="0"/>
              <a:t>Mensen met een getinte huidskleur (vitamine D)</a:t>
            </a:r>
          </a:p>
          <a:p>
            <a:pPr lvl="1"/>
            <a:r>
              <a:rPr lang="nl-NL" sz="2000" dirty="0"/>
              <a:t>Mensen die overdag niet veel in de zon komen of huid bedekken (vitamine D)</a:t>
            </a:r>
          </a:p>
          <a:p>
            <a:pPr lvl="1"/>
            <a:r>
              <a:rPr lang="nl-NL" sz="2000" dirty="0"/>
              <a:t>Vrouwen die ouder zijn dan 50 jaar (vitamine D) en mannen ouder dan 70</a:t>
            </a:r>
          </a:p>
          <a:p>
            <a:pPr lvl="1"/>
            <a:r>
              <a:rPr lang="nl-NL" sz="2000" dirty="0"/>
              <a:t>Veganisten (B12)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85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C8D91-7CE7-4EB5-9AD8-C47531C9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Later, wat kun je met deze informatie?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792F31-CEAF-44BD-B10C-B776A5738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Mensen adviseren om gezond en gevarieerd te eten, want je weet het belang ervan (of naar buiten te gaan)</a:t>
            </a:r>
          </a:p>
          <a:p>
            <a:r>
              <a:rPr lang="nl-NL" dirty="0"/>
              <a:t>Bij een vermoeden: cliënt verwijzen naar de huisarts voor bloedonderzoek</a:t>
            </a:r>
          </a:p>
        </p:txBody>
      </p:sp>
      <p:pic>
        <p:nvPicPr>
          <p:cNvPr id="1026" name="Picture 2" descr="Afbeeldingsresultaat voor bloedonderzoek">
            <a:extLst>
              <a:ext uri="{FF2B5EF4-FFF2-40B4-BE49-F238E27FC236}">
                <a16:creationId xmlns:a16="http://schemas.microsoft.com/office/drawing/2014/main" id="{BD26DAB9-4753-49C1-8F53-4E4F4973F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68" y="3705225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120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483</Words>
  <Application>Microsoft Office PowerPoint</Application>
  <PresentationFormat>Breedbeeld</PresentationFormat>
  <Paragraphs>93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Facet</vt:lpstr>
      <vt:lpstr>Voeding &amp; Vitaminen</vt:lpstr>
      <vt:lpstr>Herhalen micro- en macronutriënten</vt:lpstr>
      <vt:lpstr>Vetoplosbare/niet vetoplosbare vitamines</vt:lpstr>
      <vt:lpstr>Verschillende soorten vitaminen</vt:lpstr>
      <vt:lpstr>Nog meer vitaminen</vt:lpstr>
      <vt:lpstr>En de laatste</vt:lpstr>
      <vt:lpstr>Te veel vitamines: kan dat?</vt:lpstr>
      <vt:lpstr>Vitaminetekort, wanneer wel?</vt:lpstr>
      <vt:lpstr>Later, wat kun je met deze informatie?</vt:lpstr>
      <vt:lpstr>Obesitas, hoe krijg je dat?</vt:lpstr>
      <vt:lpstr>Opdracht </vt:lpstr>
      <vt:lpstr>Te weinig bewegen</vt:lpstr>
      <vt:lpstr>Opdracht: berekenen activiteiten patroon</vt:lpstr>
      <vt:lpstr>Pal waarde berekenen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Voeding &amp; Vitaminen</dc:title>
  <dc:creator>Claudia Went</dc:creator>
  <cp:lastModifiedBy>Claudia Went</cp:lastModifiedBy>
  <cp:revision>5</cp:revision>
  <dcterms:created xsi:type="dcterms:W3CDTF">2019-09-12T09:20:18Z</dcterms:created>
  <dcterms:modified xsi:type="dcterms:W3CDTF">2019-09-12T09:34:59Z</dcterms:modified>
</cp:coreProperties>
</file>